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E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3246120"/>
            <a:ext cx="12191695" cy="54864"/>
          </a:xfrm>
          <a:prstGeom prst="rect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lphorix-wordmark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2586990" cy="685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1417320"/>
            <a:ext cx="10789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0FA966"/>
                </a:solidFill>
                <a:latin typeface="Calibri"/>
              </a:rPr>
              <a:t>MARKETING CRM  ·  BUILT FOR FOREX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828800"/>
            <a:ext cx="1078992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4400" b="1" i="0">
                <a:solidFill>
                  <a:srgbClr val="FFFFFF"/>
                </a:solidFill>
                <a:latin typeface="Calibri"/>
              </a:rPr>
              <a:t>The lead-to-deposit operating system
for forex brokers.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703320"/>
            <a:ext cx="1078992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500" b="0" i="0">
                <a:solidFill>
                  <a:srgbClr val="C7D3CC"/>
                </a:solidFill>
                <a:latin typeface="Calibri"/>
              </a:rPr>
              <a:t>Capture leads from every ad channel. Route them by country and language.</a:t>
            </a:r>
          </a:p>
          <a:p>
            <a:pPr algn="l">
              <a:lnSpc>
                <a:spcPct val="140000"/>
              </a:lnSpc>
            </a:pPr>
            <a:r>
              <a:rPr sz="1500" b="0" i="0">
                <a:solidFill>
                  <a:srgbClr val="C7D3CC"/>
                </a:solidFill>
                <a:latin typeface="Calibri"/>
              </a:rPr>
              <a:t>Convert them with pipelines, SLAs, digests and automations built for financial teams.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6080760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 i="0">
                <a:solidFill>
                  <a:srgbClr val="889891"/>
                </a:solidFill>
                <a:latin typeface="Calibri"/>
              </a:rPr>
              <a:t>COMPANY PROFILE  · 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48295" y="608076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i="0">
                <a:solidFill>
                  <a:srgbClr val="889891"/>
                </a:solidFill>
                <a:latin typeface="Calibri"/>
              </a:rPr>
              <a:t>alphorix.net  ·  info@alphorix.net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lphorix-word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2935" y="411480"/>
            <a:ext cx="1103782" cy="2926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502920"/>
            <a:ext cx="54864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057648"/>
                </a:solidFill>
                <a:latin typeface="Calibri"/>
              </a:rPr>
              <a:t>01 · WHO WE ARE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7772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 i="0">
                <a:solidFill>
                  <a:srgbClr val="0B1E1A"/>
                </a:solidFill>
                <a:latin typeface="Calibri"/>
              </a:rPr>
              <a:t>A CRM built by forex operators for forex teams.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73952"/>
            <a:ext cx="12191695" cy="6350"/>
          </a:xfrm>
          <a:prstGeom prst="rect">
            <a:avLst/>
          </a:prstGeom>
          <a:solidFill>
            <a:srgbClr val="E2E5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6547104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4746F"/>
                </a:solidFill>
                <a:latin typeface="Calibri"/>
              </a:rPr>
              <a:t>Alphorix · Marketing CRM for Forex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05695" y="6547104"/>
            <a:ext cx="1737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4746F"/>
                </a:solidFill>
                <a:latin typeface="Calibri"/>
              </a:rPr>
              <a:t>02 / 14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148840"/>
            <a:ext cx="685800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 i="0">
                <a:solidFill>
                  <a:srgbClr val="1F2A27"/>
                </a:solidFill>
                <a:latin typeface="Calibri"/>
              </a:rPr>
              <a:t>Alphorix is a modern Marketing CRM designed exclusively for the forex, prop-trading and financial-services industry. From ad-click to first deposit, our platform gives brokers a single operating system to capture, route, engage and convert leads across every channel and every jurisdiction.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3794760"/>
            <a:ext cx="685800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 i="0">
                <a:solidFill>
                  <a:srgbClr val="64746F"/>
                </a:solidFill>
                <a:latin typeface="Calibri"/>
              </a:rPr>
              <a:t>Where general-purpose CRMs (Hubspot, Zoho, Salesforce) treat forex as an afterthought, we treat it as the whole product — country-based routing, KYC handoff, deposit tracking, SLA timers, sales leaderboards and multilingual comms are core, not add-ons.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80" y="214884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0B1E1A"/>
                </a:solidFill>
                <a:latin typeface="Calibri"/>
              </a:rPr>
              <a:t>Forex-native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80" y="2514600"/>
            <a:ext cx="32004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 i="0">
                <a:solidFill>
                  <a:srgbClr val="64746F"/>
                </a:solidFill>
                <a:latin typeface="Calibri"/>
              </a:rPr>
              <a:t>Country + language routing, deposit metrics, compliance-ready.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80" y="338328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0B1E1A"/>
                </a:solidFill>
                <a:latin typeface="Calibri"/>
              </a:rPr>
              <a:t>Fast to launch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80" y="3749040"/>
            <a:ext cx="32004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 i="0">
                <a:solidFill>
                  <a:srgbClr val="64746F"/>
                </a:solidFill>
                <a:latin typeface="Calibri"/>
              </a:rPr>
              <a:t>Signup → team ready in under 10 minutes.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80" y="4617720"/>
            <a:ext cx="3200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0B1E1A"/>
                </a:solidFill>
                <a:latin typeface="Calibri"/>
              </a:rPr>
              <a:t>Priced for teams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80" y="4983480"/>
            <a:ext cx="32004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 i="0">
                <a:solidFill>
                  <a:srgbClr val="64746F"/>
                </a:solidFill>
                <a:latin typeface="Calibri"/>
              </a:rPr>
              <a:t>$499–$599/month for up to 5 sales seats.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lphorix-word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2935" y="411480"/>
            <a:ext cx="1103782" cy="2926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502920"/>
            <a:ext cx="54864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057648"/>
                </a:solidFill>
                <a:latin typeface="Calibri"/>
              </a:rPr>
              <a:t>02 · THE PROBLEM WE SOLVE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7772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 i="0">
                <a:solidFill>
                  <a:srgbClr val="0B1E1A"/>
                </a:solidFill>
                <a:latin typeface="Calibri"/>
              </a:rPr>
              <a:t>Forex leads decay fast. Most brokers lose 60% before day two.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73952"/>
            <a:ext cx="12191695" cy="6350"/>
          </a:xfrm>
          <a:prstGeom prst="rect">
            <a:avLst/>
          </a:prstGeom>
          <a:solidFill>
            <a:srgbClr val="E2E5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6547104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4746F"/>
                </a:solidFill>
                <a:latin typeface="Calibri"/>
              </a:rPr>
              <a:t>Alphorix · Marketing CRM for Forex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05695" y="6547104"/>
            <a:ext cx="1737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4746F"/>
                </a:solidFill>
                <a:latin typeface="Calibri"/>
              </a:rPr>
              <a:t>03 / 14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148840"/>
            <a:ext cx="6858000" cy="3291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 i="0">
                <a:solidFill>
                  <a:srgbClr val="1F2A27"/>
                </a:solidFill>
                <a:latin typeface="Calibri"/>
              </a:rPr>
              <a:t>Every hour a forex lead sits without a call is a 10% drop in conversion probability. Yet most brokers still juggle leads across spreadsheets, WhatsApp, email inboxes and generic CRMs never designed for regulated FX marketing. The result: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3063240"/>
            <a:ext cx="67665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5000"/>
              </a:lnSpc>
            </a:pPr>
            <a:r>
              <a:rPr sz="1300" b="1">
                <a:solidFill>
                  <a:srgbClr val="0FA966"/>
                </a:solidFill>
              </a:rPr>
              <a:t>●  </a:t>
            </a:r>
            <a:r>
              <a:rPr sz="1300">
                <a:solidFill>
                  <a:srgbClr val="1F2A27"/>
                </a:solidFill>
                <a:latin typeface="Calibri"/>
              </a:rPr>
              <a:t>Leads leak between advertising channels and sales reps.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3447288"/>
            <a:ext cx="67665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5000"/>
              </a:lnSpc>
            </a:pPr>
            <a:r>
              <a:rPr sz="1300" b="1">
                <a:solidFill>
                  <a:srgbClr val="0FA966"/>
                </a:solidFill>
              </a:rPr>
              <a:t>●  </a:t>
            </a:r>
            <a:r>
              <a:rPr sz="1300">
                <a:solidFill>
                  <a:srgbClr val="1F2A27"/>
                </a:solidFill>
                <a:latin typeface="Calibri"/>
              </a:rPr>
              <a:t>No country-based routing → English-speaker gets a call from an Arabic desk.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3831336"/>
            <a:ext cx="67665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5000"/>
              </a:lnSpc>
            </a:pPr>
            <a:r>
              <a:rPr sz="1300" b="1">
                <a:solidFill>
                  <a:srgbClr val="0FA966"/>
                </a:solidFill>
              </a:rPr>
              <a:t>●  </a:t>
            </a:r>
            <a:r>
              <a:rPr sz="1300">
                <a:solidFill>
                  <a:srgbClr val="1F2A27"/>
                </a:solidFill>
                <a:latin typeface="Calibri"/>
              </a:rPr>
              <a:t>No SLA visibility → 'at-risk' leads sit un-contacted for days.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4215384"/>
            <a:ext cx="67665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5000"/>
              </a:lnSpc>
            </a:pPr>
            <a:r>
              <a:rPr sz="1300" b="1">
                <a:solidFill>
                  <a:srgbClr val="0FA966"/>
                </a:solidFill>
              </a:rPr>
              <a:t>●  </a:t>
            </a:r>
            <a:r>
              <a:rPr sz="1300">
                <a:solidFill>
                  <a:srgbClr val="1F2A27"/>
                </a:solidFill>
                <a:latin typeface="Calibri"/>
              </a:rPr>
              <a:t>Deposit performance is invisible until end-of-month reporting.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4599432"/>
            <a:ext cx="67665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5000"/>
              </a:lnSpc>
            </a:pPr>
            <a:r>
              <a:rPr sz="1300" b="1">
                <a:solidFill>
                  <a:srgbClr val="0FA966"/>
                </a:solidFill>
              </a:rPr>
              <a:t>●  </a:t>
            </a:r>
            <a:r>
              <a:rPr sz="1300">
                <a:solidFill>
                  <a:srgbClr val="1F2A27"/>
                </a:solidFill>
                <a:latin typeface="Calibri"/>
              </a:rPr>
              <a:t>Sales reps waste 30–40% of the shift copying data between tools.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412480" y="2148840"/>
            <a:ext cx="3200400" cy="3200400"/>
          </a:xfrm>
          <a:prstGeom prst="rect">
            <a:avLst/>
          </a:prstGeom>
          <a:solidFill>
            <a:srgbClr val="FCECEA"/>
          </a:solidFill>
          <a:ln w="9525">
            <a:solidFill>
              <a:srgbClr val="F3C3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595360" y="2331720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 i="0">
                <a:solidFill>
                  <a:srgbClr val="99382E"/>
                </a:solidFill>
                <a:latin typeface="Calibri"/>
              </a:rPr>
              <a:t>INDUSTRY BENCHMARK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95360" y="2651760"/>
            <a:ext cx="283464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800" b="1" i="0">
                <a:solidFill>
                  <a:srgbClr val="B23E32"/>
                </a:solidFill>
                <a:latin typeface="Calibri"/>
              </a:rPr>
              <a:t>60%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95360" y="4069080"/>
            <a:ext cx="283464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 i="0">
                <a:solidFill>
                  <a:srgbClr val="662822"/>
                </a:solidFill>
                <a:latin typeface="Calibri"/>
              </a:rPr>
              <a:t>of paid-media leads never receive a first-touch call within 48 hours.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lphorix-word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2935" y="411480"/>
            <a:ext cx="1103782" cy="2926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502920"/>
            <a:ext cx="54864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057648"/>
                </a:solidFill>
                <a:latin typeface="Calibri"/>
              </a:rPr>
              <a:t>03 · WHAT WE BUILT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7772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 i="0">
                <a:solidFill>
                  <a:srgbClr val="0B1E1A"/>
                </a:solidFill>
                <a:latin typeface="Calibri"/>
              </a:rPr>
              <a:t>One platform. Four systems. Zero switching tax.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73952"/>
            <a:ext cx="12191695" cy="6350"/>
          </a:xfrm>
          <a:prstGeom prst="rect">
            <a:avLst/>
          </a:prstGeom>
          <a:solidFill>
            <a:srgbClr val="E2E5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6547104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4746F"/>
                </a:solidFill>
                <a:latin typeface="Calibri"/>
              </a:rPr>
              <a:t>Alphorix · Marketing CRM for Forex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05695" y="6547104"/>
            <a:ext cx="1737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4746F"/>
                </a:solidFill>
                <a:latin typeface="Calibri"/>
              </a:rPr>
              <a:t>04 / 14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2240280"/>
            <a:ext cx="2606040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85800" y="2240280"/>
            <a:ext cx="2606040" cy="91440"/>
          </a:xfrm>
          <a:prstGeom prst="rect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2606040"/>
            <a:ext cx="2148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rgbClr val="0B1E1A"/>
                </a:solidFill>
                <a:latin typeface="Calibri"/>
              </a:rPr>
              <a:t>Lead capture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3154680"/>
            <a:ext cx="2148840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0" i="0">
                <a:solidFill>
                  <a:srgbClr val="1F2A27"/>
                </a:solidFill>
                <a:latin typeface="Calibri"/>
              </a:rPr>
              <a:t>Web forms, landing pages, ad-channel webhooks, WhatsApp intake, CSV imports.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" y="5120640"/>
            <a:ext cx="777240" cy="292608"/>
          </a:xfrm>
          <a:prstGeom prst="roundRect">
            <a:avLst>
              <a:gd name="adj" fmla="val 50000"/>
            </a:avLst>
          </a:prstGeom>
          <a:solidFill>
            <a:srgbClr val="ECFAF3"/>
          </a:solidFill>
          <a:ln>
            <a:solidFill>
              <a:srgbClr val="ECFA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27432" bIns="27432"/>
          <a:lstStyle/>
          <a:p>
            <a:pPr algn="ctr"/>
            <a:r>
              <a:rPr sz="900" b="1">
                <a:solidFill>
                  <a:srgbClr val="057648"/>
                </a:solidFill>
                <a:latin typeface="Calibri"/>
              </a:rPr>
              <a:t>Forms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746504" y="5120640"/>
            <a:ext cx="941832" cy="292608"/>
          </a:xfrm>
          <a:prstGeom prst="roundRect">
            <a:avLst>
              <a:gd name="adj" fmla="val 50000"/>
            </a:avLst>
          </a:prstGeom>
          <a:solidFill>
            <a:srgbClr val="ECFAF3"/>
          </a:solidFill>
          <a:ln>
            <a:solidFill>
              <a:srgbClr val="ECFA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27432" bIns="27432"/>
          <a:lstStyle/>
          <a:p>
            <a:pPr algn="ctr"/>
            <a:r>
              <a:rPr sz="900" b="1">
                <a:solidFill>
                  <a:srgbClr val="057648"/>
                </a:solidFill>
                <a:latin typeface="Calibri"/>
              </a:rPr>
              <a:t>Landings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743200" y="5120640"/>
            <a:ext cx="941832" cy="292608"/>
          </a:xfrm>
          <a:prstGeom prst="roundRect">
            <a:avLst>
              <a:gd name="adj" fmla="val 50000"/>
            </a:avLst>
          </a:prstGeom>
          <a:solidFill>
            <a:srgbClr val="ECFAF3"/>
          </a:solidFill>
          <a:ln>
            <a:solidFill>
              <a:srgbClr val="ECFA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27432" bIns="27432"/>
          <a:lstStyle/>
          <a:p>
            <a:pPr algn="ctr"/>
            <a:r>
              <a:rPr sz="900" b="1">
                <a:solidFill>
                  <a:srgbClr val="057648"/>
                </a:solidFill>
                <a:latin typeface="Calibri"/>
              </a:rPr>
              <a:t>WhatsApp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4400" y="5486400"/>
            <a:ext cx="722376" cy="292608"/>
          </a:xfrm>
          <a:prstGeom prst="roundRect">
            <a:avLst>
              <a:gd name="adj" fmla="val 50000"/>
            </a:avLst>
          </a:prstGeom>
          <a:solidFill>
            <a:srgbClr val="ECFAF3"/>
          </a:solidFill>
          <a:ln>
            <a:solidFill>
              <a:srgbClr val="ECFA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27432" bIns="27432"/>
          <a:lstStyle/>
          <a:p>
            <a:pPr algn="ctr"/>
            <a:r>
              <a:rPr sz="900" b="1">
                <a:solidFill>
                  <a:srgbClr val="057648"/>
                </a:solidFill>
                <a:latin typeface="Calibri"/>
              </a:rPr>
              <a:t>APIs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474720" y="2240280"/>
            <a:ext cx="2606040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474720" y="2240280"/>
            <a:ext cx="2606040" cy="91440"/>
          </a:xfrm>
          <a:prstGeom prst="rect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703320" y="2606040"/>
            <a:ext cx="2148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rgbClr val="0B1E1A"/>
                </a:solidFill>
                <a:latin typeface="Calibri"/>
              </a:rPr>
              <a:t>Smart routing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03320" y="3154680"/>
            <a:ext cx="2148840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0" i="0">
                <a:solidFill>
                  <a:srgbClr val="1F2A27"/>
                </a:solidFill>
                <a:latin typeface="Calibri"/>
              </a:rPr>
              <a:t>Country + language + queue rules assign every lead in &lt;2s. Load-balanced by rep.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703320" y="5120640"/>
            <a:ext cx="886968" cy="292608"/>
          </a:xfrm>
          <a:prstGeom prst="roundRect">
            <a:avLst>
              <a:gd name="adj" fmla="val 50000"/>
            </a:avLst>
          </a:prstGeom>
          <a:solidFill>
            <a:srgbClr val="ECFAF3"/>
          </a:solidFill>
          <a:ln>
            <a:solidFill>
              <a:srgbClr val="ECFA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27432" bIns="27432"/>
          <a:lstStyle/>
          <a:p>
            <a:pPr algn="ctr"/>
            <a:r>
              <a:rPr sz="900" b="1">
                <a:solidFill>
                  <a:srgbClr val="057648"/>
                </a:solidFill>
                <a:latin typeface="Calibri"/>
              </a:rPr>
              <a:t>Country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645152" y="5120640"/>
            <a:ext cx="941832" cy="292608"/>
          </a:xfrm>
          <a:prstGeom prst="roundRect">
            <a:avLst>
              <a:gd name="adj" fmla="val 50000"/>
            </a:avLst>
          </a:prstGeom>
          <a:solidFill>
            <a:srgbClr val="ECFAF3"/>
          </a:solidFill>
          <a:ln>
            <a:solidFill>
              <a:srgbClr val="ECFA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27432" bIns="27432"/>
          <a:lstStyle/>
          <a:p>
            <a:pPr algn="ctr"/>
            <a:r>
              <a:rPr sz="900" b="1">
                <a:solidFill>
                  <a:srgbClr val="057648"/>
                </a:solidFill>
                <a:latin typeface="Calibri"/>
              </a:rPr>
              <a:t>Language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703320" y="5486400"/>
            <a:ext cx="1106424" cy="292608"/>
          </a:xfrm>
          <a:prstGeom prst="roundRect">
            <a:avLst>
              <a:gd name="adj" fmla="val 50000"/>
            </a:avLst>
          </a:prstGeom>
          <a:solidFill>
            <a:srgbClr val="ECFAF3"/>
          </a:solidFill>
          <a:ln>
            <a:solidFill>
              <a:srgbClr val="ECFA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27432" bIns="27432"/>
          <a:lstStyle/>
          <a:p>
            <a:pPr algn="ctr"/>
            <a:r>
              <a:rPr sz="900" b="1">
                <a:solidFill>
                  <a:srgbClr val="057648"/>
                </a:solidFill>
                <a:latin typeface="Calibri"/>
              </a:rPr>
              <a:t>Round-robin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263640" y="2240280"/>
            <a:ext cx="2606040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263640" y="2240280"/>
            <a:ext cx="2606040" cy="91440"/>
          </a:xfrm>
          <a:prstGeom prst="rect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92240" y="2606040"/>
            <a:ext cx="2148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rgbClr val="0B1E1A"/>
                </a:solidFill>
                <a:latin typeface="Calibri"/>
              </a:rPr>
              <a:t>Sales engagement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92240" y="3154680"/>
            <a:ext cx="2148840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0" i="0">
                <a:solidFill>
                  <a:srgbClr val="1F2A27"/>
                </a:solidFill>
                <a:latin typeface="Calibri"/>
              </a:rPr>
              <a:t>Kanban pipeline, health scores, priority (hot/warm/cold), SLA timers, tasks &amp; digests.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92240" y="5120640"/>
            <a:ext cx="832104" cy="292608"/>
          </a:xfrm>
          <a:prstGeom prst="roundRect">
            <a:avLst>
              <a:gd name="adj" fmla="val 50000"/>
            </a:avLst>
          </a:prstGeom>
          <a:solidFill>
            <a:srgbClr val="ECFAF3"/>
          </a:solidFill>
          <a:ln>
            <a:solidFill>
              <a:srgbClr val="ECFA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27432" bIns="27432"/>
          <a:lstStyle/>
          <a:p>
            <a:pPr algn="ctr"/>
            <a:r>
              <a:rPr sz="900" b="1">
                <a:solidFill>
                  <a:srgbClr val="057648"/>
                </a:solidFill>
                <a:latin typeface="Calibri"/>
              </a:rPr>
              <a:t>Kanban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379208" y="5120640"/>
            <a:ext cx="667512" cy="292608"/>
          </a:xfrm>
          <a:prstGeom prst="roundRect">
            <a:avLst>
              <a:gd name="adj" fmla="val 50000"/>
            </a:avLst>
          </a:prstGeom>
          <a:solidFill>
            <a:srgbClr val="ECFAF3"/>
          </a:solidFill>
          <a:ln>
            <a:solidFill>
              <a:srgbClr val="ECFA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27432" bIns="27432"/>
          <a:lstStyle/>
          <a:p>
            <a:pPr algn="ctr"/>
            <a:r>
              <a:rPr sz="900" b="1">
                <a:solidFill>
                  <a:srgbClr val="057648"/>
                </a:solidFill>
                <a:latin typeface="Calibri"/>
              </a:rPr>
              <a:t>SLA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101584" y="5120640"/>
            <a:ext cx="941832" cy="292608"/>
          </a:xfrm>
          <a:prstGeom prst="roundRect">
            <a:avLst>
              <a:gd name="adj" fmla="val 50000"/>
            </a:avLst>
          </a:prstGeom>
          <a:solidFill>
            <a:srgbClr val="ECFAF3"/>
          </a:solidFill>
          <a:ln>
            <a:solidFill>
              <a:srgbClr val="ECFA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27432" bIns="27432"/>
          <a:lstStyle/>
          <a:p>
            <a:pPr algn="ctr"/>
            <a:r>
              <a:rPr sz="900" b="1">
                <a:solidFill>
                  <a:srgbClr val="057648"/>
                </a:solidFill>
                <a:latin typeface="Calibri"/>
              </a:rPr>
              <a:t>Priority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492240" y="5486400"/>
            <a:ext cx="886968" cy="292608"/>
          </a:xfrm>
          <a:prstGeom prst="roundRect">
            <a:avLst>
              <a:gd name="adj" fmla="val 50000"/>
            </a:avLst>
          </a:prstGeom>
          <a:solidFill>
            <a:srgbClr val="ECFAF3"/>
          </a:solidFill>
          <a:ln>
            <a:solidFill>
              <a:srgbClr val="ECFA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27432" bIns="27432"/>
          <a:lstStyle/>
          <a:p>
            <a:pPr algn="ctr"/>
            <a:r>
              <a:rPr sz="900" b="1">
                <a:solidFill>
                  <a:srgbClr val="057648"/>
                </a:solidFill>
                <a:latin typeface="Calibri"/>
              </a:rPr>
              <a:t>Digests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052560" y="2240280"/>
            <a:ext cx="2606040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9052560" y="2240280"/>
            <a:ext cx="2606040" cy="91440"/>
          </a:xfrm>
          <a:prstGeom prst="rect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281160" y="2606040"/>
            <a:ext cx="2148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rgbClr val="0B1E1A"/>
                </a:solidFill>
                <a:latin typeface="Calibri"/>
              </a:rPr>
              <a:t>Reporting &amp; billing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281160" y="3154680"/>
            <a:ext cx="2148840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0" i="0">
                <a:solidFill>
                  <a:srgbClr val="1F2A27"/>
                </a:solidFill>
                <a:latin typeface="Calibri"/>
              </a:rPr>
              <a:t>Deposit tracking, conversion funnels, sales leaderboards, live Stripe billing.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9281160" y="5120640"/>
            <a:ext cx="941832" cy="292608"/>
          </a:xfrm>
          <a:prstGeom prst="roundRect">
            <a:avLst>
              <a:gd name="adj" fmla="val 50000"/>
            </a:avLst>
          </a:prstGeom>
          <a:solidFill>
            <a:srgbClr val="ECFAF3"/>
          </a:solidFill>
          <a:ln>
            <a:solidFill>
              <a:srgbClr val="ECFA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27432" bIns="27432"/>
          <a:lstStyle/>
          <a:p>
            <a:pPr algn="ctr"/>
            <a:r>
              <a:rPr sz="900" b="1">
                <a:solidFill>
                  <a:srgbClr val="057648"/>
                </a:solidFill>
                <a:latin typeface="Calibri"/>
              </a:rPr>
              <a:t>Deposits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0277856" y="5120640"/>
            <a:ext cx="1106424" cy="292608"/>
          </a:xfrm>
          <a:prstGeom prst="roundRect">
            <a:avLst>
              <a:gd name="adj" fmla="val 50000"/>
            </a:avLst>
          </a:prstGeom>
          <a:solidFill>
            <a:srgbClr val="ECFAF3"/>
          </a:solidFill>
          <a:ln>
            <a:solidFill>
              <a:srgbClr val="ECFA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27432" bIns="27432"/>
          <a:lstStyle/>
          <a:p>
            <a:pPr algn="ctr"/>
            <a:r>
              <a:rPr sz="900" b="1">
                <a:solidFill>
                  <a:srgbClr val="057648"/>
                </a:solidFill>
                <a:latin typeface="Calibri"/>
              </a:rPr>
              <a:t>Leaderboard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281160" y="5486400"/>
            <a:ext cx="832104" cy="292608"/>
          </a:xfrm>
          <a:prstGeom prst="roundRect">
            <a:avLst>
              <a:gd name="adj" fmla="val 50000"/>
            </a:avLst>
          </a:prstGeom>
          <a:solidFill>
            <a:srgbClr val="ECFAF3"/>
          </a:solidFill>
          <a:ln>
            <a:solidFill>
              <a:srgbClr val="ECFA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27432" bIns="27432"/>
          <a:lstStyle/>
          <a:p>
            <a:pPr algn="ctr"/>
            <a:r>
              <a:rPr sz="900" b="1">
                <a:solidFill>
                  <a:srgbClr val="057648"/>
                </a:solidFill>
                <a:latin typeface="Calibri"/>
              </a:rPr>
              <a:t>Stripe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lphorix-word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2935" y="411480"/>
            <a:ext cx="1103782" cy="2926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502920"/>
            <a:ext cx="54864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057648"/>
                </a:solidFill>
                <a:latin typeface="Calibri"/>
              </a:rPr>
              <a:t>04 · FEATURE HIGHLIGHTS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7772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 i="0">
                <a:solidFill>
                  <a:srgbClr val="0B1E1A"/>
                </a:solidFill>
                <a:latin typeface="Calibri"/>
              </a:rPr>
              <a:t>Everything your team needs — nothing they don't.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73952"/>
            <a:ext cx="12191695" cy="6350"/>
          </a:xfrm>
          <a:prstGeom prst="rect">
            <a:avLst/>
          </a:prstGeom>
          <a:solidFill>
            <a:srgbClr val="E2E5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6547104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4746F"/>
                </a:solidFill>
                <a:latin typeface="Calibri"/>
              </a:rPr>
              <a:t>Alphorix · Marketing CRM for Forex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05695" y="6547104"/>
            <a:ext cx="1737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4746F"/>
                </a:solidFill>
                <a:latin typeface="Calibri"/>
              </a:rPr>
              <a:t>05 / 14</a:t>
            </a:r>
          </a:p>
        </p:txBody>
      </p:sp>
      <p:sp>
        <p:nvSpPr>
          <p:cNvPr id="10" name="Oval 9"/>
          <p:cNvSpPr/>
          <p:nvPr/>
        </p:nvSpPr>
        <p:spPr>
          <a:xfrm>
            <a:off x="685800" y="2295144"/>
            <a:ext cx="128016" cy="128016"/>
          </a:xfrm>
          <a:prstGeom prst="ellipse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2148840"/>
            <a:ext cx="33375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 i="0">
                <a:solidFill>
                  <a:srgbClr val="0B1E1A"/>
                </a:solidFill>
                <a:latin typeface="Calibri"/>
              </a:rPr>
              <a:t>Multi-channel intake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468880"/>
            <a:ext cx="3337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64746F"/>
                </a:solidFill>
                <a:latin typeface="Calibri"/>
              </a:rPr>
              <a:t>Public forms, landing pages, WhatsApp, Meta / Google Ads webhooks, custom HTML.</a:t>
            </a:r>
          </a:p>
        </p:txBody>
      </p:sp>
      <p:sp>
        <p:nvSpPr>
          <p:cNvPr id="13" name="Oval 12"/>
          <p:cNvSpPr/>
          <p:nvPr/>
        </p:nvSpPr>
        <p:spPr>
          <a:xfrm>
            <a:off x="4343400" y="2295144"/>
            <a:ext cx="128016" cy="128016"/>
          </a:xfrm>
          <a:prstGeom prst="ellipse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72000" y="2148840"/>
            <a:ext cx="33375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 i="0">
                <a:solidFill>
                  <a:srgbClr val="0B1E1A"/>
                </a:solidFill>
                <a:latin typeface="Calibri"/>
              </a:rPr>
              <a:t>Assignment rules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2468880"/>
            <a:ext cx="3337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64746F"/>
                </a:solidFill>
                <a:latin typeface="Calibri"/>
              </a:rPr>
              <a:t>Auto-route by country, language, source, campaign or round-robin between teams.</a:t>
            </a:r>
          </a:p>
        </p:txBody>
      </p:sp>
      <p:sp>
        <p:nvSpPr>
          <p:cNvPr id="16" name="Oval 15"/>
          <p:cNvSpPr/>
          <p:nvPr/>
        </p:nvSpPr>
        <p:spPr>
          <a:xfrm>
            <a:off x="8001000" y="2295144"/>
            <a:ext cx="128016" cy="128016"/>
          </a:xfrm>
          <a:prstGeom prst="ellipse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0" y="2148840"/>
            <a:ext cx="33375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 i="0">
                <a:solidFill>
                  <a:srgbClr val="0B1E1A"/>
                </a:solidFill>
                <a:latin typeface="Calibri"/>
              </a:rPr>
              <a:t>Kanban + list views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2468880"/>
            <a:ext cx="3337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64746F"/>
                </a:solidFill>
                <a:latin typeface="Calibri"/>
              </a:rPr>
              <a:t>Drag between pipeline stages, filter by owner / status / priority / country.</a:t>
            </a:r>
          </a:p>
        </p:txBody>
      </p:sp>
      <p:sp>
        <p:nvSpPr>
          <p:cNvPr id="19" name="Oval 18"/>
          <p:cNvSpPr/>
          <p:nvPr/>
        </p:nvSpPr>
        <p:spPr>
          <a:xfrm>
            <a:off x="685800" y="3163824"/>
            <a:ext cx="128016" cy="128016"/>
          </a:xfrm>
          <a:prstGeom prst="ellipse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4400" y="3017520"/>
            <a:ext cx="33375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 i="0">
                <a:solidFill>
                  <a:srgbClr val="0B1E1A"/>
                </a:solidFill>
                <a:latin typeface="Calibri"/>
              </a:rPr>
              <a:t>Sub-statuses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3337560"/>
            <a:ext cx="3337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64746F"/>
                </a:solidFill>
                <a:latin typeface="Calibri"/>
              </a:rPr>
              <a:t>Colour-coded sub-states inside every pipeline stage — no more untyped notes.</a:t>
            </a:r>
          </a:p>
        </p:txBody>
      </p:sp>
      <p:sp>
        <p:nvSpPr>
          <p:cNvPr id="22" name="Oval 21"/>
          <p:cNvSpPr/>
          <p:nvPr/>
        </p:nvSpPr>
        <p:spPr>
          <a:xfrm>
            <a:off x="4343400" y="3163824"/>
            <a:ext cx="128016" cy="128016"/>
          </a:xfrm>
          <a:prstGeom prst="ellipse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0" y="3017520"/>
            <a:ext cx="33375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 i="0">
                <a:solidFill>
                  <a:srgbClr val="0B1E1A"/>
                </a:solidFill>
                <a:latin typeface="Calibri"/>
              </a:rPr>
              <a:t>SLA + at-risk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0" y="3337560"/>
            <a:ext cx="3337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64746F"/>
                </a:solidFill>
                <a:latin typeface="Calibri"/>
              </a:rPr>
              <a:t>Every lead has an SLA countdown; stale leads bubble to the top of every rep's day.</a:t>
            </a:r>
          </a:p>
        </p:txBody>
      </p:sp>
      <p:sp>
        <p:nvSpPr>
          <p:cNvPr id="25" name="Oval 24"/>
          <p:cNvSpPr/>
          <p:nvPr/>
        </p:nvSpPr>
        <p:spPr>
          <a:xfrm>
            <a:off x="8001000" y="3163824"/>
            <a:ext cx="128016" cy="128016"/>
          </a:xfrm>
          <a:prstGeom prst="ellipse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0" y="3017520"/>
            <a:ext cx="33375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 i="0">
                <a:solidFill>
                  <a:srgbClr val="0B1E1A"/>
                </a:solidFill>
                <a:latin typeface="Calibri"/>
              </a:rPr>
              <a:t>Health score &amp; priority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600" y="3337560"/>
            <a:ext cx="3337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64746F"/>
                </a:solidFill>
                <a:latin typeface="Calibri"/>
              </a:rPr>
              <a:t>Auto Hot / Warm / Cold from response speed, freshness, activity, progression.</a:t>
            </a:r>
          </a:p>
        </p:txBody>
      </p:sp>
      <p:sp>
        <p:nvSpPr>
          <p:cNvPr id="28" name="Oval 27"/>
          <p:cNvSpPr/>
          <p:nvPr/>
        </p:nvSpPr>
        <p:spPr>
          <a:xfrm>
            <a:off x="685800" y="4032504"/>
            <a:ext cx="128016" cy="128016"/>
          </a:xfrm>
          <a:prstGeom prst="ellipse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14400" y="3886200"/>
            <a:ext cx="33375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 i="0">
                <a:solidFill>
                  <a:srgbClr val="0B1E1A"/>
                </a:solidFill>
                <a:latin typeface="Calibri"/>
              </a:rPr>
              <a:t>Sales leaderboard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4400" y="4206240"/>
            <a:ext cx="3337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64746F"/>
                </a:solidFill>
                <a:latin typeface="Calibri"/>
              </a:rPr>
              <a:t>Real-time ranking by calls, meetings, wins and deposits — daily/weekly/monthly.</a:t>
            </a:r>
          </a:p>
        </p:txBody>
      </p:sp>
      <p:sp>
        <p:nvSpPr>
          <p:cNvPr id="31" name="Oval 30"/>
          <p:cNvSpPr/>
          <p:nvPr/>
        </p:nvSpPr>
        <p:spPr>
          <a:xfrm>
            <a:off x="4343400" y="4032504"/>
            <a:ext cx="128016" cy="128016"/>
          </a:xfrm>
          <a:prstGeom prst="ellipse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572000" y="3886200"/>
            <a:ext cx="33375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 i="0">
                <a:solidFill>
                  <a:srgbClr val="0B1E1A"/>
                </a:solidFill>
                <a:latin typeface="Calibri"/>
              </a:rPr>
              <a:t>Email &amp; WhatsApp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72000" y="4206240"/>
            <a:ext cx="3337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64746F"/>
                </a:solidFill>
                <a:latin typeface="Calibri"/>
              </a:rPr>
              <a:t>One-click templates, Resend inbox integration, WhatsApp CTA deep-links.</a:t>
            </a:r>
          </a:p>
        </p:txBody>
      </p:sp>
      <p:sp>
        <p:nvSpPr>
          <p:cNvPr id="34" name="Oval 33"/>
          <p:cNvSpPr/>
          <p:nvPr/>
        </p:nvSpPr>
        <p:spPr>
          <a:xfrm>
            <a:off x="8001000" y="4032504"/>
            <a:ext cx="128016" cy="128016"/>
          </a:xfrm>
          <a:prstGeom prst="ellipse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229600" y="3886200"/>
            <a:ext cx="33375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 i="0">
                <a:solidFill>
                  <a:srgbClr val="0B1E1A"/>
                </a:solidFill>
                <a:latin typeface="Calibri"/>
              </a:rPr>
              <a:t>Digests &amp; reports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29600" y="4206240"/>
            <a:ext cx="3337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64746F"/>
                </a:solidFill>
                <a:latin typeface="Calibri"/>
              </a:rPr>
              <a:t>Daily / weekly digests to every rep + manager rollups. Conversion + deposit funnels.</a:t>
            </a:r>
          </a:p>
        </p:txBody>
      </p:sp>
      <p:sp>
        <p:nvSpPr>
          <p:cNvPr id="37" name="Oval 36"/>
          <p:cNvSpPr/>
          <p:nvPr/>
        </p:nvSpPr>
        <p:spPr>
          <a:xfrm>
            <a:off x="685800" y="4901184"/>
            <a:ext cx="128016" cy="128016"/>
          </a:xfrm>
          <a:prstGeom prst="ellipse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14400" y="4754880"/>
            <a:ext cx="33375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 i="0">
                <a:solidFill>
                  <a:srgbClr val="0B1E1A"/>
                </a:solidFill>
                <a:latin typeface="Calibri"/>
              </a:rPr>
              <a:t>Custom domains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" y="5074920"/>
            <a:ext cx="3337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64746F"/>
                </a:solidFill>
                <a:latin typeface="Calibri"/>
              </a:rPr>
              <a:t>Whitelabel with your brand colour, logo and (optional) custom domain.</a:t>
            </a:r>
          </a:p>
        </p:txBody>
      </p:sp>
      <p:sp>
        <p:nvSpPr>
          <p:cNvPr id="40" name="Oval 39"/>
          <p:cNvSpPr/>
          <p:nvPr/>
        </p:nvSpPr>
        <p:spPr>
          <a:xfrm>
            <a:off x="4343400" y="4901184"/>
            <a:ext cx="128016" cy="128016"/>
          </a:xfrm>
          <a:prstGeom prst="ellipse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572000" y="4754880"/>
            <a:ext cx="33375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 i="0">
                <a:solidFill>
                  <a:srgbClr val="0B1E1A"/>
                </a:solidFill>
                <a:latin typeface="Calibri"/>
              </a:rPr>
              <a:t>Enterprise security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72000" y="5074920"/>
            <a:ext cx="3337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64746F"/>
                </a:solidFill>
                <a:latin typeface="Calibri"/>
              </a:rPr>
              <a:t>OWASP hardening, per-role RBAC, TOTP MFA for every user, rate-limits, brute-force lockouts.</a:t>
            </a:r>
          </a:p>
        </p:txBody>
      </p:sp>
      <p:sp>
        <p:nvSpPr>
          <p:cNvPr id="43" name="Oval 42"/>
          <p:cNvSpPr/>
          <p:nvPr/>
        </p:nvSpPr>
        <p:spPr>
          <a:xfrm>
            <a:off x="8001000" y="4901184"/>
            <a:ext cx="128016" cy="128016"/>
          </a:xfrm>
          <a:prstGeom prst="ellipse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229600" y="4754880"/>
            <a:ext cx="33375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 i="0">
                <a:solidFill>
                  <a:srgbClr val="0B1E1A"/>
                </a:solidFill>
                <a:latin typeface="Calibri"/>
              </a:rPr>
              <a:t>Ops-friendly billing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29600" y="5074920"/>
            <a:ext cx="3337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64746F"/>
                </a:solidFill>
                <a:latin typeface="Calibri"/>
              </a:rPr>
              <a:t>Stripe subscriptions (monthly or annual), pay-per-seat, bank-transfer supported.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lphorix-word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2935" y="411480"/>
            <a:ext cx="1103782" cy="2926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502920"/>
            <a:ext cx="54864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057648"/>
                </a:solidFill>
                <a:latin typeface="Calibri"/>
              </a:rPr>
              <a:t>05 · HOW IT WORKS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7772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 i="0">
                <a:solidFill>
                  <a:srgbClr val="0B1E1A"/>
                </a:solidFill>
                <a:latin typeface="Calibri"/>
              </a:rPr>
              <a:t>From ad-click to first deposit — in one loop.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73952"/>
            <a:ext cx="12191695" cy="6350"/>
          </a:xfrm>
          <a:prstGeom prst="rect">
            <a:avLst/>
          </a:prstGeom>
          <a:solidFill>
            <a:srgbClr val="E2E5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6547104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4746F"/>
                </a:solidFill>
                <a:latin typeface="Calibri"/>
              </a:rPr>
              <a:t>Alphorix · Marketing CRM for Forex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05695" y="6547104"/>
            <a:ext cx="1737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4746F"/>
                </a:solidFill>
                <a:latin typeface="Calibri"/>
              </a:rPr>
              <a:t>06 / 14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2788920"/>
            <a:ext cx="219456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3017520"/>
            <a:ext cx="17373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 i="0">
                <a:solidFill>
                  <a:srgbClr val="0FA966"/>
                </a:solidFill>
                <a:latin typeface="Calibri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611880"/>
            <a:ext cx="1737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0B1E1A"/>
                </a:solidFill>
                <a:latin typeface="Calibri"/>
              </a:rPr>
              <a:t>Capture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3977640"/>
            <a:ext cx="173736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i="0">
                <a:solidFill>
                  <a:srgbClr val="64746F"/>
                </a:solidFill>
                <a:latin typeface="Calibri"/>
              </a:rPr>
              <a:t>Every lead lands in Alphorix from web, ad channels, WhatsApp or API in &lt;100ms.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84932" y="3749040"/>
            <a:ext cx="137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800" b="1" i="0">
                <a:solidFill>
                  <a:srgbClr val="0FA966"/>
                </a:solidFill>
                <a:latin typeface="Calibri"/>
              </a:rPr>
              <a:t>›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017520" y="2788920"/>
            <a:ext cx="219456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246120" y="3017520"/>
            <a:ext cx="17373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 i="0">
                <a:solidFill>
                  <a:srgbClr val="0FA966"/>
                </a:solidFill>
                <a:latin typeface="Calibri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46120" y="3611880"/>
            <a:ext cx="1737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0B1E1A"/>
                </a:solidFill>
                <a:latin typeface="Calibri"/>
              </a:rPr>
              <a:t>Route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46120" y="3977640"/>
            <a:ext cx="173736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i="0">
                <a:solidFill>
                  <a:srgbClr val="64746F"/>
                </a:solidFill>
                <a:latin typeface="Calibri"/>
              </a:rPr>
              <a:t>Rules-engine assigns by country, language, queue, or round-robin — instantly.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16652" y="3749040"/>
            <a:ext cx="137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800" b="1" i="0">
                <a:solidFill>
                  <a:srgbClr val="0FA966"/>
                </a:solidFill>
                <a:latin typeface="Calibri"/>
              </a:rPr>
              <a:t>›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349240" y="2788920"/>
            <a:ext cx="219456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577840" y="3017520"/>
            <a:ext cx="17373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 i="0">
                <a:solidFill>
                  <a:srgbClr val="0FA966"/>
                </a:solidFill>
                <a:latin typeface="Calibri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577840" y="3611880"/>
            <a:ext cx="1737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0B1E1A"/>
                </a:solidFill>
                <a:latin typeface="Calibri"/>
              </a:rPr>
              <a:t>Engage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77840" y="3977640"/>
            <a:ext cx="173736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i="0">
                <a:solidFill>
                  <a:srgbClr val="64746F"/>
                </a:solidFill>
                <a:latin typeface="Calibri"/>
              </a:rPr>
              <a:t>Rep works the lead in Kanban / list / detail with templates and click-to-call.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48372" y="3749040"/>
            <a:ext cx="137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800" b="1" i="0">
                <a:solidFill>
                  <a:srgbClr val="0FA966"/>
                </a:solidFill>
                <a:latin typeface="Calibri"/>
              </a:rPr>
              <a:t>›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680960" y="2788920"/>
            <a:ext cx="219456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909560" y="3017520"/>
            <a:ext cx="17373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 i="0">
                <a:solidFill>
                  <a:srgbClr val="0FA966"/>
                </a:solidFill>
                <a:latin typeface="Calibri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09560" y="3611880"/>
            <a:ext cx="1737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0B1E1A"/>
                </a:solidFill>
                <a:latin typeface="Calibri"/>
              </a:rPr>
              <a:t>Convert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09560" y="3977640"/>
            <a:ext cx="173736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i="0">
                <a:solidFill>
                  <a:srgbClr val="64746F"/>
                </a:solidFill>
                <a:latin typeface="Calibri"/>
              </a:rPr>
              <a:t>Status flips to qualified → converted; deposit_amount is captured in one field.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880092" y="3749040"/>
            <a:ext cx="137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800" b="1" i="0">
                <a:solidFill>
                  <a:srgbClr val="0FA966"/>
                </a:solidFill>
                <a:latin typeface="Calibri"/>
              </a:rPr>
              <a:t>›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0012680" y="2788920"/>
            <a:ext cx="219456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241280" y="3017520"/>
            <a:ext cx="17373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 i="0">
                <a:solidFill>
                  <a:srgbClr val="0FA966"/>
                </a:solidFill>
                <a:latin typeface="Calibri"/>
              </a:rPr>
              <a:t>05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241280" y="3611880"/>
            <a:ext cx="1737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0B1E1A"/>
                </a:solidFill>
                <a:latin typeface="Calibri"/>
              </a:rPr>
              <a:t>Report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241280" y="3977640"/>
            <a:ext cx="173736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i="0">
                <a:solidFill>
                  <a:srgbClr val="64746F"/>
                </a:solidFill>
                <a:latin typeface="Calibri"/>
              </a:rPr>
              <a:t>Deposits feed digests, leaderboards, funnels &amp; operator dashboards live.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lphorix-word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2935" y="411480"/>
            <a:ext cx="1103782" cy="2926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502920"/>
            <a:ext cx="54864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057648"/>
                </a:solidFill>
                <a:latin typeface="Calibri"/>
              </a:rPr>
              <a:t>06 · MEASURABLE IMPACT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7772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 i="0">
                <a:solidFill>
                  <a:srgbClr val="0B1E1A"/>
                </a:solidFill>
                <a:latin typeface="Calibri"/>
              </a:rPr>
              <a:t>What our early customers see in the first 90 days.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73952"/>
            <a:ext cx="12191695" cy="6350"/>
          </a:xfrm>
          <a:prstGeom prst="rect">
            <a:avLst/>
          </a:prstGeom>
          <a:solidFill>
            <a:srgbClr val="E2E5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6547104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4746F"/>
                </a:solidFill>
                <a:latin typeface="Calibri"/>
              </a:rPr>
              <a:t>Alphorix · Marketing CRM for Forex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05695" y="6547104"/>
            <a:ext cx="1737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4746F"/>
                </a:solidFill>
                <a:latin typeface="Calibri"/>
              </a:rPr>
              <a:t>07 / 14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2423160"/>
            <a:ext cx="260604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51560" y="2880360"/>
            <a:ext cx="187452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i="0">
                <a:solidFill>
                  <a:srgbClr val="057648"/>
                </a:solidFill>
                <a:latin typeface="Calibri"/>
              </a:rPr>
              <a:t>−72%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1560" y="4160520"/>
            <a:ext cx="1874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 i="0">
                <a:solidFill>
                  <a:srgbClr val="64746F"/>
                </a:solidFill>
                <a:latin typeface="Calibri"/>
              </a:rPr>
              <a:t>RESPONSE TIME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4526280"/>
            <a:ext cx="187452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 i="0">
                <a:solidFill>
                  <a:srgbClr val="1F2A27"/>
                </a:solidFill>
                <a:latin typeface="Calibri"/>
              </a:rPr>
              <a:t>Median first-touch dropped from 4h → 8min.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474720" y="2423160"/>
            <a:ext cx="260604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840480" y="2880360"/>
            <a:ext cx="187452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i="0">
                <a:solidFill>
                  <a:srgbClr val="057648"/>
                </a:solidFill>
                <a:latin typeface="Calibri"/>
              </a:rPr>
              <a:t>+41%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40480" y="4160520"/>
            <a:ext cx="1874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 i="0">
                <a:solidFill>
                  <a:srgbClr val="64746F"/>
                </a:solidFill>
                <a:latin typeface="Calibri"/>
              </a:rPr>
              <a:t>CONVERSION RATE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40480" y="4526280"/>
            <a:ext cx="187452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 i="0">
                <a:solidFill>
                  <a:srgbClr val="1F2A27"/>
                </a:solidFill>
                <a:latin typeface="Calibri"/>
              </a:rPr>
              <a:t>Qualified-to-deposit up across cohorts.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63640" y="2423160"/>
            <a:ext cx="260604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629400" y="2880360"/>
            <a:ext cx="187452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i="0">
                <a:solidFill>
                  <a:srgbClr val="057648"/>
                </a:solidFill>
                <a:latin typeface="Calibri"/>
              </a:rPr>
              <a:t>2.3×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29400" y="4160520"/>
            <a:ext cx="1874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 i="0">
                <a:solidFill>
                  <a:srgbClr val="64746F"/>
                </a:solidFill>
                <a:latin typeface="Calibri"/>
              </a:rPr>
              <a:t>REP PRODUCTIVITY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29400" y="4526280"/>
            <a:ext cx="187452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 i="0">
                <a:solidFill>
                  <a:srgbClr val="1F2A27"/>
                </a:solidFill>
                <a:latin typeface="Calibri"/>
              </a:rPr>
              <a:t>Calls per rep per day, thanks to health-score triage.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052560" y="2423160"/>
            <a:ext cx="260604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418320" y="2880360"/>
            <a:ext cx="187452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i="0">
                <a:solidFill>
                  <a:srgbClr val="0B1E1A"/>
                </a:solidFill>
                <a:latin typeface="Calibri"/>
              </a:rPr>
              <a:t>$0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18320" y="4160520"/>
            <a:ext cx="1874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 i="0">
                <a:solidFill>
                  <a:srgbClr val="64746F"/>
                </a:solidFill>
                <a:latin typeface="Calibri"/>
              </a:rPr>
              <a:t>SETUP COST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18320" y="4526280"/>
            <a:ext cx="187452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 i="0">
                <a:solidFill>
                  <a:srgbClr val="1F2A27"/>
                </a:solidFill>
                <a:latin typeface="Calibri"/>
              </a:rPr>
              <a:t>No professional-services fee. Self-serve onboarding.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" y="5943600"/>
            <a:ext cx="10515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1">
                <a:solidFill>
                  <a:srgbClr val="64746F"/>
                </a:solidFill>
                <a:latin typeface="Calibri"/>
              </a:rPr>
              <a:t>Aggregate results across broker pilots. Individual results vary by traffic quality and team execution.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lphorix-word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2935" y="411480"/>
            <a:ext cx="1103782" cy="2926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502920"/>
            <a:ext cx="54864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057648"/>
                </a:solidFill>
                <a:latin typeface="Calibri"/>
              </a:rPr>
              <a:t>07 · WHY ALPHORIX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7772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 i="0">
                <a:solidFill>
                  <a:srgbClr val="0B1E1A"/>
                </a:solidFill>
                <a:latin typeface="Calibri"/>
              </a:rPr>
              <a:t>The gap between a generic CRM and one built for forex.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73952"/>
            <a:ext cx="12191695" cy="6350"/>
          </a:xfrm>
          <a:prstGeom prst="rect">
            <a:avLst/>
          </a:prstGeom>
          <a:solidFill>
            <a:srgbClr val="E2E5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6547104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4746F"/>
                </a:solidFill>
                <a:latin typeface="Calibri"/>
              </a:rPr>
              <a:t>Alphorix · Marketing CRM for Forex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05695" y="6547104"/>
            <a:ext cx="1737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4746F"/>
                </a:solidFill>
                <a:latin typeface="Calibri"/>
              </a:rPr>
              <a:t>08 / 14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2377440"/>
            <a:ext cx="10820095" cy="457200"/>
          </a:xfrm>
          <a:prstGeom prst="rect">
            <a:avLst/>
          </a:prstGeom>
          <a:solidFill>
            <a:srgbClr val="0B1E1A"/>
          </a:solidFill>
          <a:ln w="9525">
            <a:solidFill>
              <a:srgbClr val="0B1E1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2496312"/>
            <a:ext cx="4617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52160" y="2496312"/>
            <a:ext cx="2514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Calibri"/>
              </a:rPr>
              <a:t>Alphorix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32520" y="2496312"/>
            <a:ext cx="2514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Calibri"/>
              </a:rPr>
              <a:t>Generic CRM (Hubspot / Zoho / Salesforce)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85800" y="2834640"/>
            <a:ext cx="10820095" cy="402336"/>
          </a:xfrm>
          <a:prstGeom prst="rect">
            <a:avLst/>
          </a:prstGeom>
          <a:solidFill>
            <a:srgbClr val="FFFFFF"/>
          </a:solidFill>
          <a:ln w="9525">
            <a:solidFill>
              <a:srgbClr val="E2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926080"/>
            <a:ext cx="4617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0B1E1A"/>
                </a:solidFill>
                <a:latin typeface="Calibri"/>
              </a:rPr>
              <a:t>Country + language routing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52160" y="2926080"/>
            <a:ext cx="2514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 i="0">
                <a:solidFill>
                  <a:srgbClr val="057648"/>
                </a:solidFill>
                <a:latin typeface="Calibri"/>
              </a:rPr>
              <a:t>Native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32520" y="2926080"/>
            <a:ext cx="2514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rgbClr val="64746F"/>
                </a:solidFill>
                <a:latin typeface="Calibri"/>
              </a:rPr>
              <a:t>Custom-build or 3rd-party plugin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5800" y="3236976"/>
            <a:ext cx="10820095" cy="402336"/>
          </a:xfrm>
          <a:prstGeom prst="rect">
            <a:avLst/>
          </a:prstGeom>
          <a:solidFill>
            <a:srgbClr val="F6F3EB"/>
          </a:solidFill>
          <a:ln w="9525">
            <a:solidFill>
              <a:srgbClr val="E2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68680" y="3328416"/>
            <a:ext cx="4617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0B1E1A"/>
                </a:solidFill>
                <a:latin typeface="Calibri"/>
              </a:rPr>
              <a:t>Deposit tracking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52160" y="3328416"/>
            <a:ext cx="2514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 i="0">
                <a:solidFill>
                  <a:srgbClr val="057648"/>
                </a:solidFill>
                <a:latin typeface="Calibri"/>
              </a:rPr>
              <a:t>Native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32520" y="3328416"/>
            <a:ext cx="2514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rgbClr val="64746F"/>
                </a:solidFill>
                <a:latin typeface="Calibri"/>
              </a:rPr>
              <a:t>Custom fields, no dashboards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85800" y="3639312"/>
            <a:ext cx="10820095" cy="402336"/>
          </a:xfrm>
          <a:prstGeom prst="rect">
            <a:avLst/>
          </a:prstGeom>
          <a:solidFill>
            <a:srgbClr val="FFFFFF"/>
          </a:solidFill>
          <a:ln w="9525">
            <a:solidFill>
              <a:srgbClr val="E2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3730752"/>
            <a:ext cx="4617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0B1E1A"/>
                </a:solidFill>
                <a:latin typeface="Calibri"/>
              </a:rPr>
              <a:t>SLA + at-risk queue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52160" y="3730752"/>
            <a:ext cx="2514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 i="0">
                <a:solidFill>
                  <a:srgbClr val="057648"/>
                </a:solidFill>
                <a:latin typeface="Calibri"/>
              </a:rPr>
              <a:t>Native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32520" y="3730752"/>
            <a:ext cx="2514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rgbClr val="64746F"/>
                </a:solidFill>
                <a:latin typeface="Calibri"/>
              </a:rPr>
              <a:t>Manual, or workflow builder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5800" y="4041648"/>
            <a:ext cx="10820095" cy="402336"/>
          </a:xfrm>
          <a:prstGeom prst="rect">
            <a:avLst/>
          </a:prstGeom>
          <a:solidFill>
            <a:srgbClr val="F6F3EB"/>
          </a:solidFill>
          <a:ln w="9525">
            <a:solidFill>
              <a:srgbClr val="E2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4133088"/>
            <a:ext cx="4617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0B1E1A"/>
                </a:solidFill>
                <a:latin typeface="Calibri"/>
              </a:rPr>
              <a:t>Sales leaderboard by wins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52160" y="4133088"/>
            <a:ext cx="2514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 i="0">
                <a:solidFill>
                  <a:srgbClr val="057648"/>
                </a:solidFill>
                <a:latin typeface="Calibri"/>
              </a:rPr>
              <a:t>Native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732520" y="4133088"/>
            <a:ext cx="2514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rgbClr val="64746F"/>
                </a:solidFill>
                <a:latin typeface="Calibri"/>
              </a:rPr>
              <a:t>Reports only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85800" y="4443984"/>
            <a:ext cx="10820095" cy="402336"/>
          </a:xfrm>
          <a:prstGeom prst="rect">
            <a:avLst/>
          </a:prstGeom>
          <a:solidFill>
            <a:srgbClr val="FFFFFF"/>
          </a:solidFill>
          <a:ln w="9525">
            <a:solidFill>
              <a:srgbClr val="E2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68680" y="4535424"/>
            <a:ext cx="4617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0B1E1A"/>
                </a:solidFill>
                <a:latin typeface="Calibri"/>
              </a:rPr>
              <a:t>WhatsApp templates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852160" y="4535424"/>
            <a:ext cx="2514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 i="0">
                <a:solidFill>
                  <a:srgbClr val="057648"/>
                </a:solidFill>
                <a:latin typeface="Calibri"/>
              </a:rPr>
              <a:t>Native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732520" y="4535424"/>
            <a:ext cx="2514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rgbClr val="64746F"/>
                </a:solidFill>
                <a:latin typeface="Calibri"/>
              </a:rPr>
              <a:t>Requires 3rd-party integration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85800" y="4846320"/>
            <a:ext cx="10820095" cy="402336"/>
          </a:xfrm>
          <a:prstGeom prst="rect">
            <a:avLst/>
          </a:prstGeom>
          <a:solidFill>
            <a:srgbClr val="F6F3EB"/>
          </a:solidFill>
          <a:ln w="9525">
            <a:solidFill>
              <a:srgbClr val="E2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68680" y="4937760"/>
            <a:ext cx="4617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0B1E1A"/>
                </a:solidFill>
                <a:latin typeface="Calibri"/>
              </a:rPr>
              <a:t>Time-to-live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852160" y="4937760"/>
            <a:ext cx="2514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 i="0">
                <a:solidFill>
                  <a:srgbClr val="057648"/>
                </a:solidFill>
                <a:latin typeface="Calibri"/>
              </a:rPr>
              <a:t>10 min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732520" y="4937760"/>
            <a:ext cx="2514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rgbClr val="64746F"/>
                </a:solidFill>
                <a:latin typeface="Calibri"/>
              </a:rPr>
              <a:t>2–8 weeks of consulting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85800" y="5248656"/>
            <a:ext cx="10820095" cy="402336"/>
          </a:xfrm>
          <a:prstGeom prst="rect">
            <a:avLst/>
          </a:prstGeom>
          <a:solidFill>
            <a:srgbClr val="FFFFFF"/>
          </a:solidFill>
          <a:ln w="9525">
            <a:solidFill>
              <a:srgbClr val="E2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68680" y="5340096"/>
            <a:ext cx="4617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0B1E1A"/>
                </a:solidFill>
                <a:latin typeface="Calibri"/>
              </a:rPr>
              <a:t>Price / 5 seats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852160" y="5340096"/>
            <a:ext cx="2514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 i="0">
                <a:solidFill>
                  <a:srgbClr val="057648"/>
                </a:solidFill>
                <a:latin typeface="Calibri"/>
              </a:rPr>
              <a:t>$499–599 / month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732520" y="5340096"/>
            <a:ext cx="2514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rgbClr val="64746F"/>
                </a:solidFill>
                <a:latin typeface="Calibri"/>
              </a:rPr>
              <a:t>$1,200–$3,500+ / month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lphorix-word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2935" y="411480"/>
            <a:ext cx="1103782" cy="2926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502920"/>
            <a:ext cx="54864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057648"/>
                </a:solidFill>
                <a:latin typeface="Calibri"/>
              </a:rPr>
              <a:t>08 · BUILT FOR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7772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 i="0">
                <a:solidFill>
                  <a:srgbClr val="0B1E1A"/>
                </a:solidFill>
                <a:latin typeface="Calibri"/>
              </a:rPr>
              <a:t>Forex, prop-trading and financial marketing teams.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73952"/>
            <a:ext cx="12191695" cy="6350"/>
          </a:xfrm>
          <a:prstGeom prst="rect">
            <a:avLst/>
          </a:prstGeom>
          <a:solidFill>
            <a:srgbClr val="E2E5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6547104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4746F"/>
                </a:solidFill>
                <a:latin typeface="Calibri"/>
              </a:rPr>
              <a:t>Alphorix · Marketing CRM for Forex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05695" y="6547104"/>
            <a:ext cx="1737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4746F"/>
                </a:solidFill>
                <a:latin typeface="Calibri"/>
              </a:rPr>
              <a:t>09 / 14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2286000"/>
            <a:ext cx="5394960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51560" y="2560320"/>
            <a:ext cx="4663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rgbClr val="0B1E1A"/>
                </a:solidFill>
                <a:latin typeface="Calibri"/>
              </a:rPr>
              <a:t>Retail forex brokers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1560" y="3063240"/>
            <a:ext cx="46634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0" i="0">
                <a:solidFill>
                  <a:srgbClr val="1F2A27"/>
                </a:solidFill>
                <a:latin typeface="Calibri"/>
              </a:rPr>
              <a:t>MT4/MT5 brokers with paid-media funnels and multilingual desks.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51560" y="3703320"/>
            <a:ext cx="667512" cy="292608"/>
          </a:xfrm>
          <a:prstGeom prst="roundRect">
            <a:avLst>
              <a:gd name="adj" fmla="val 50000"/>
            </a:avLst>
          </a:prstGeom>
          <a:solidFill>
            <a:srgbClr val="ECFAF3"/>
          </a:solidFill>
          <a:ln>
            <a:solidFill>
              <a:srgbClr val="ECFA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27432" bIns="27432"/>
          <a:lstStyle/>
          <a:p>
            <a:pPr algn="ctr"/>
            <a:r>
              <a:rPr sz="900" b="1">
                <a:solidFill>
                  <a:srgbClr val="057648"/>
                </a:solidFill>
                <a:latin typeface="Calibri"/>
              </a:rPr>
              <a:t>EUR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783080" y="3703320"/>
            <a:ext cx="722376" cy="292608"/>
          </a:xfrm>
          <a:prstGeom prst="roundRect">
            <a:avLst>
              <a:gd name="adj" fmla="val 50000"/>
            </a:avLst>
          </a:prstGeom>
          <a:solidFill>
            <a:srgbClr val="ECFAF3"/>
          </a:solidFill>
          <a:ln>
            <a:solidFill>
              <a:srgbClr val="ECFA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27432" bIns="27432"/>
          <a:lstStyle/>
          <a:p>
            <a:pPr algn="ctr"/>
            <a:r>
              <a:rPr sz="900" b="1">
                <a:solidFill>
                  <a:srgbClr val="057648"/>
                </a:solidFill>
                <a:latin typeface="Calibri"/>
              </a:rPr>
              <a:t>MENA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569464" y="3703320"/>
            <a:ext cx="777240" cy="292608"/>
          </a:xfrm>
          <a:prstGeom prst="roundRect">
            <a:avLst>
              <a:gd name="adj" fmla="val 50000"/>
            </a:avLst>
          </a:prstGeom>
          <a:solidFill>
            <a:srgbClr val="ECFAF3"/>
          </a:solidFill>
          <a:ln>
            <a:solidFill>
              <a:srgbClr val="ECFA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27432" bIns="27432"/>
          <a:lstStyle/>
          <a:p>
            <a:pPr algn="ctr"/>
            <a:r>
              <a:rPr sz="900" b="1">
                <a:solidFill>
                  <a:srgbClr val="057648"/>
                </a:solidFill>
                <a:latin typeface="Calibri"/>
              </a:rPr>
              <a:t>LATAM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10712" y="3703320"/>
            <a:ext cx="667512" cy="292608"/>
          </a:xfrm>
          <a:prstGeom prst="roundRect">
            <a:avLst>
              <a:gd name="adj" fmla="val 50000"/>
            </a:avLst>
          </a:prstGeom>
          <a:solidFill>
            <a:srgbClr val="ECFAF3"/>
          </a:solidFill>
          <a:ln>
            <a:solidFill>
              <a:srgbClr val="ECFA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27432" bIns="27432"/>
          <a:lstStyle/>
          <a:p>
            <a:pPr algn="ctr"/>
            <a:r>
              <a:rPr sz="900" b="1">
                <a:solidFill>
                  <a:srgbClr val="057648"/>
                </a:solidFill>
                <a:latin typeface="Calibri"/>
              </a:rPr>
              <a:t>SEA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09360" y="2286000"/>
            <a:ext cx="5394960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75120" y="2560320"/>
            <a:ext cx="4663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rgbClr val="0B1E1A"/>
                </a:solidFill>
                <a:latin typeface="Calibri"/>
              </a:rPr>
              <a:t>Prop-trading firms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75120" y="3063240"/>
            <a:ext cx="46634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0" i="0">
                <a:solidFill>
                  <a:srgbClr val="1F2A27"/>
                </a:solidFill>
                <a:latin typeface="Calibri"/>
              </a:rPr>
              <a:t>Challenge sellers with high-velocity lead flow and long onboarding.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675120" y="3703320"/>
            <a:ext cx="1106424" cy="292608"/>
          </a:xfrm>
          <a:prstGeom prst="roundRect">
            <a:avLst>
              <a:gd name="adj" fmla="val 50000"/>
            </a:avLst>
          </a:prstGeom>
          <a:solidFill>
            <a:srgbClr val="ECFAF3"/>
          </a:solidFill>
          <a:ln>
            <a:solidFill>
              <a:srgbClr val="ECFA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27432" bIns="27432"/>
          <a:lstStyle/>
          <a:p>
            <a:pPr algn="ctr"/>
            <a:r>
              <a:rPr sz="900" b="1">
                <a:solidFill>
                  <a:srgbClr val="057648"/>
                </a:solidFill>
                <a:latin typeface="Calibri"/>
              </a:rPr>
              <a:t>Evaluations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845552" y="3703320"/>
            <a:ext cx="886968" cy="292608"/>
          </a:xfrm>
          <a:prstGeom prst="roundRect">
            <a:avLst>
              <a:gd name="adj" fmla="val 50000"/>
            </a:avLst>
          </a:prstGeom>
          <a:solidFill>
            <a:srgbClr val="ECFAF3"/>
          </a:solidFill>
          <a:ln>
            <a:solidFill>
              <a:srgbClr val="ECFA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27432" bIns="27432"/>
          <a:lstStyle/>
          <a:p>
            <a:pPr algn="ctr"/>
            <a:r>
              <a:rPr sz="900" b="1">
                <a:solidFill>
                  <a:srgbClr val="057648"/>
                </a:solidFill>
                <a:latin typeface="Calibri"/>
              </a:rPr>
              <a:t>Retries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796528" y="3703320"/>
            <a:ext cx="886968" cy="292608"/>
          </a:xfrm>
          <a:prstGeom prst="roundRect">
            <a:avLst>
              <a:gd name="adj" fmla="val 50000"/>
            </a:avLst>
          </a:prstGeom>
          <a:solidFill>
            <a:srgbClr val="ECFAF3"/>
          </a:solidFill>
          <a:ln>
            <a:solidFill>
              <a:srgbClr val="ECFA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27432" bIns="27432"/>
          <a:lstStyle/>
          <a:p>
            <a:pPr algn="ctr"/>
            <a:r>
              <a:rPr sz="900" b="1">
                <a:solidFill>
                  <a:srgbClr val="057648"/>
                </a:solidFill>
                <a:latin typeface="Calibri"/>
              </a:rPr>
              <a:t>Payouts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85800" y="4297680"/>
            <a:ext cx="5394960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51560" y="4572000"/>
            <a:ext cx="4663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rgbClr val="0B1E1A"/>
                </a:solidFill>
                <a:latin typeface="Calibri"/>
              </a:rPr>
              <a:t>IBs &amp; affiliate managers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51560" y="5074920"/>
            <a:ext cx="46634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0" i="0">
                <a:solidFill>
                  <a:srgbClr val="1F2A27"/>
                </a:solidFill>
                <a:latin typeface="Calibri"/>
              </a:rPr>
              <a:t>Multi-broker introducers who need per-partner attribution.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051560" y="5715000"/>
            <a:ext cx="1106424" cy="292608"/>
          </a:xfrm>
          <a:prstGeom prst="roundRect">
            <a:avLst>
              <a:gd name="adj" fmla="val 50000"/>
            </a:avLst>
          </a:prstGeom>
          <a:solidFill>
            <a:srgbClr val="ECFAF3"/>
          </a:solidFill>
          <a:ln>
            <a:solidFill>
              <a:srgbClr val="ECFA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27432" bIns="27432"/>
          <a:lstStyle/>
          <a:p>
            <a:pPr algn="ctr"/>
            <a:r>
              <a:rPr sz="900" b="1">
                <a:solidFill>
                  <a:srgbClr val="057648"/>
                </a:solidFill>
                <a:latin typeface="Calibri"/>
              </a:rPr>
              <a:t>Attribution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221992" y="5715000"/>
            <a:ext cx="1106424" cy="292608"/>
          </a:xfrm>
          <a:prstGeom prst="roundRect">
            <a:avLst>
              <a:gd name="adj" fmla="val 50000"/>
            </a:avLst>
          </a:prstGeom>
          <a:solidFill>
            <a:srgbClr val="ECFAF3"/>
          </a:solidFill>
          <a:ln>
            <a:solidFill>
              <a:srgbClr val="ECFA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27432" bIns="27432"/>
          <a:lstStyle/>
          <a:p>
            <a:pPr algn="ctr"/>
            <a:r>
              <a:rPr sz="900" b="1">
                <a:solidFill>
                  <a:srgbClr val="057648"/>
                </a:solidFill>
                <a:latin typeface="Calibri"/>
              </a:rPr>
              <a:t>Partner CRM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309360" y="4297680"/>
            <a:ext cx="5394960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75120" y="4572000"/>
            <a:ext cx="4663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rgbClr val="0B1E1A"/>
                </a:solidFill>
                <a:latin typeface="Calibri"/>
              </a:rPr>
              <a:t>Financial marketing agencies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75120" y="5074920"/>
            <a:ext cx="46634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0" i="0">
                <a:solidFill>
                  <a:srgbClr val="1F2A27"/>
                </a:solidFill>
                <a:latin typeface="Calibri"/>
              </a:rPr>
              <a:t>Agencies running growth for multiple broker clients.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675120" y="5715000"/>
            <a:ext cx="1161288" cy="292608"/>
          </a:xfrm>
          <a:prstGeom prst="roundRect">
            <a:avLst>
              <a:gd name="adj" fmla="val 50000"/>
            </a:avLst>
          </a:prstGeom>
          <a:solidFill>
            <a:srgbClr val="ECFAF3"/>
          </a:solidFill>
          <a:ln>
            <a:solidFill>
              <a:srgbClr val="ECFA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27432" bIns="27432"/>
          <a:lstStyle/>
          <a:p>
            <a:pPr algn="ctr"/>
            <a:r>
              <a:rPr sz="900" b="1">
                <a:solidFill>
                  <a:srgbClr val="057648"/>
                </a:solidFill>
                <a:latin typeface="Calibri"/>
              </a:rPr>
              <a:t>Multi-tenant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900416" y="5715000"/>
            <a:ext cx="1051560" cy="292608"/>
          </a:xfrm>
          <a:prstGeom prst="roundRect">
            <a:avLst>
              <a:gd name="adj" fmla="val 50000"/>
            </a:avLst>
          </a:prstGeom>
          <a:solidFill>
            <a:srgbClr val="ECFAF3"/>
          </a:solidFill>
          <a:ln>
            <a:solidFill>
              <a:srgbClr val="ECFA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27432" bIns="27432"/>
          <a:lstStyle/>
          <a:p>
            <a:pPr algn="ctr"/>
            <a:r>
              <a:rPr sz="900" b="1">
                <a:solidFill>
                  <a:srgbClr val="057648"/>
                </a:solidFill>
                <a:latin typeface="Calibri"/>
              </a:rPr>
              <a:t>Whitelabel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lphorix-word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2935" y="411480"/>
            <a:ext cx="1103782" cy="2926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502920"/>
            <a:ext cx="54864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057648"/>
                </a:solidFill>
                <a:latin typeface="Calibri"/>
              </a:rPr>
              <a:t>09 · SECURITY &amp; TRUST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7772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 i="0">
                <a:solidFill>
                  <a:srgbClr val="0B1E1A"/>
                </a:solidFill>
                <a:latin typeface="Calibri"/>
              </a:rPr>
              <a:t>Bank-grade controls, from day one.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73952"/>
            <a:ext cx="12191695" cy="6350"/>
          </a:xfrm>
          <a:prstGeom prst="rect">
            <a:avLst/>
          </a:prstGeom>
          <a:solidFill>
            <a:srgbClr val="E2E5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6547104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4746F"/>
                </a:solidFill>
                <a:latin typeface="Calibri"/>
              </a:rPr>
              <a:t>Alphorix · Marketing CRM for Forex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05695" y="6547104"/>
            <a:ext cx="1737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4746F"/>
                </a:solidFill>
                <a:latin typeface="Calibri"/>
              </a:rPr>
              <a:t>10 / 14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2267712"/>
            <a:ext cx="292608" cy="292608"/>
          </a:xfrm>
          <a:prstGeom prst="rect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3232" y="2276856"/>
            <a:ext cx="2743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 i="0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3000" y="2194560"/>
            <a:ext cx="49377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0B1E1A"/>
                </a:solidFill>
                <a:latin typeface="Calibri"/>
              </a:rPr>
              <a:t>Encryption in transit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2560320"/>
            <a:ext cx="49377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i="0">
                <a:solidFill>
                  <a:srgbClr val="64746F"/>
                </a:solidFill>
                <a:latin typeface="Calibri"/>
              </a:rPr>
              <a:t>TLS 1.3 across all traffic, including custom domains.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09360" y="2267712"/>
            <a:ext cx="292608" cy="292608"/>
          </a:xfrm>
          <a:prstGeom prst="rect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36792" y="2276856"/>
            <a:ext cx="2743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 i="0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66560" y="2194560"/>
            <a:ext cx="49377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0B1E1A"/>
                </a:solidFill>
                <a:latin typeface="Calibri"/>
              </a:rPr>
              <a:t>Isolated workspaces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66560" y="2560320"/>
            <a:ext cx="49377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i="0">
                <a:solidFill>
                  <a:srgbClr val="64746F"/>
                </a:solidFill>
                <a:latin typeface="Calibri"/>
              </a:rPr>
              <a:t>Every client tenant is data-isolated at the row-level.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5800" y="3227832"/>
            <a:ext cx="292608" cy="292608"/>
          </a:xfrm>
          <a:prstGeom prst="rect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13232" y="3236976"/>
            <a:ext cx="2743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 i="0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3154680"/>
            <a:ext cx="49377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0B1E1A"/>
                </a:solidFill>
                <a:latin typeface="Calibri"/>
              </a:rPr>
              <a:t>Two-factor authentication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43000" y="3520440"/>
            <a:ext cx="49377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i="0">
                <a:solidFill>
                  <a:srgbClr val="64746F"/>
                </a:solidFill>
                <a:latin typeface="Calibri"/>
              </a:rPr>
              <a:t>TOTP MFA available to every user, every role.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309360" y="3227832"/>
            <a:ext cx="292608" cy="292608"/>
          </a:xfrm>
          <a:prstGeom prst="rect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336792" y="3236976"/>
            <a:ext cx="2743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 i="0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66560" y="3154680"/>
            <a:ext cx="49377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0B1E1A"/>
                </a:solidFill>
                <a:latin typeface="Calibri"/>
              </a:rPr>
              <a:t>Rate limiting + brute force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66560" y="3520440"/>
            <a:ext cx="49377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i="0">
                <a:solidFill>
                  <a:srgbClr val="64746F"/>
                </a:solidFill>
                <a:latin typeface="Calibri"/>
              </a:rPr>
              <a:t>Login attempts throttled and locked after 5 fails.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5800" y="4187952"/>
            <a:ext cx="292608" cy="292608"/>
          </a:xfrm>
          <a:prstGeom prst="rect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13232" y="4197096"/>
            <a:ext cx="2743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 i="0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43000" y="4114800"/>
            <a:ext cx="49377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0B1E1A"/>
                </a:solidFill>
                <a:latin typeface="Calibri"/>
              </a:rPr>
              <a:t>OWASP headers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43000" y="4480560"/>
            <a:ext cx="49377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i="0">
                <a:solidFill>
                  <a:srgbClr val="64746F"/>
                </a:solidFill>
                <a:latin typeface="Calibri"/>
              </a:rPr>
              <a:t>CSP, HSTS, XFO, referrer &amp; permissions policies enabled.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309360" y="4187952"/>
            <a:ext cx="292608" cy="292608"/>
          </a:xfrm>
          <a:prstGeom prst="rect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336792" y="4197096"/>
            <a:ext cx="2743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 i="0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66560" y="4114800"/>
            <a:ext cx="49377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0B1E1A"/>
                </a:solidFill>
                <a:latin typeface="Calibri"/>
              </a:rPr>
              <a:t>Role-based access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66560" y="4480560"/>
            <a:ext cx="49377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i="0">
                <a:solidFill>
                  <a:srgbClr val="64746F"/>
                </a:solidFill>
                <a:latin typeface="Calibri"/>
              </a:rPr>
              <a:t>Admin / Manager / Sales — least-privilege by design.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85800" y="5148072"/>
            <a:ext cx="292608" cy="292608"/>
          </a:xfrm>
          <a:prstGeom prst="rect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13232" y="5157216"/>
            <a:ext cx="2743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 i="0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43000" y="5074920"/>
            <a:ext cx="49377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0B1E1A"/>
                </a:solidFill>
                <a:latin typeface="Calibri"/>
              </a:rPr>
              <a:t>Backups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43000" y="5440680"/>
            <a:ext cx="49377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i="0">
                <a:solidFill>
                  <a:srgbClr val="64746F"/>
                </a:solidFill>
                <a:latin typeface="Calibri"/>
              </a:rPr>
              <a:t>Point-in-time database backups retained 30 days.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309360" y="5148072"/>
            <a:ext cx="292608" cy="292608"/>
          </a:xfrm>
          <a:prstGeom prst="rect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336792" y="5157216"/>
            <a:ext cx="2743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 i="0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766560" y="5074920"/>
            <a:ext cx="49377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0B1E1A"/>
                </a:solidFill>
                <a:latin typeface="Calibri"/>
              </a:rPr>
              <a:t>Deletion controls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766560" y="5440680"/>
            <a:ext cx="49377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i="0">
                <a:solidFill>
                  <a:srgbClr val="64746F"/>
                </a:solidFill>
                <a:latin typeface="Calibri"/>
              </a:rPr>
              <a:t>Full workspace export + right-to-erasure workflows.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lphorix-word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2935" y="411480"/>
            <a:ext cx="1103782" cy="2926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502920"/>
            <a:ext cx="54864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057648"/>
                </a:solidFill>
                <a:latin typeface="Calibri"/>
              </a:rPr>
              <a:t>10 · SIMPLE, TRANSPARENT PRICING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7772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 i="0">
                <a:solidFill>
                  <a:srgbClr val="0B1E1A"/>
                </a:solidFill>
                <a:latin typeface="Calibri"/>
              </a:rPr>
              <a:t>Two plans. Everything included. Cancel any time.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73952"/>
            <a:ext cx="12191695" cy="6350"/>
          </a:xfrm>
          <a:prstGeom prst="rect">
            <a:avLst/>
          </a:prstGeom>
          <a:solidFill>
            <a:srgbClr val="E2E5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6547104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4746F"/>
                </a:solidFill>
                <a:latin typeface="Calibri"/>
              </a:rPr>
              <a:t>Alphorix · Marketing CRM for Forex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05695" y="6547104"/>
            <a:ext cx="1737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4746F"/>
                </a:solidFill>
                <a:latin typeface="Calibri"/>
              </a:rPr>
              <a:t>11 / 14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77440" y="2286000"/>
            <a:ext cx="3566160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697480" y="2834640"/>
            <a:ext cx="2926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057648"/>
                </a:solidFill>
                <a:latin typeface="Calibri"/>
              </a:rPr>
              <a:t>BASIC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97480" y="3200400"/>
            <a:ext cx="292608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0" b="1" i="0">
                <a:solidFill>
                  <a:srgbClr val="0B1E1A"/>
                </a:solidFill>
                <a:latin typeface="Calibri"/>
              </a:rPr>
              <a:t>$499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97480" y="4160519"/>
            <a:ext cx="29260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rgbClr val="64746F"/>
                </a:solidFill>
                <a:latin typeface="Calibri"/>
              </a:rPr>
              <a:t>/month  ·  billed monthly (or −15% annual)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97480" y="4526280"/>
            <a:ext cx="29260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rgbClr val="64746F"/>
                </a:solidFill>
                <a:latin typeface="Calibri"/>
              </a:rPr>
              <a:t>5 seats included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97480" y="4892040"/>
            <a:ext cx="292608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5000"/>
              </a:lnSpc>
            </a:pPr>
            <a:r>
              <a:rPr sz="1100" b="1">
                <a:solidFill>
                  <a:srgbClr val="0FA966"/>
                </a:solidFill>
              </a:rPr>
              <a:t>●  </a:t>
            </a:r>
            <a:r>
              <a:rPr sz="1100">
                <a:solidFill>
                  <a:srgbClr val="1F2A27"/>
                </a:solidFill>
                <a:latin typeface="Calibri"/>
              </a:rPr>
              <a:t>Full CRM (pipelines, forms, campaigns)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97480" y="5120640"/>
            <a:ext cx="292608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5000"/>
              </a:lnSpc>
            </a:pPr>
            <a:r>
              <a:rPr sz="1100" b="1">
                <a:solidFill>
                  <a:srgbClr val="0FA966"/>
                </a:solidFill>
              </a:rPr>
              <a:t>●  </a:t>
            </a:r>
            <a:r>
              <a:rPr sz="1100">
                <a:solidFill>
                  <a:srgbClr val="1F2A27"/>
                </a:solidFill>
                <a:latin typeface="Calibri"/>
              </a:rPr>
              <a:t>Country / language routing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97480" y="5349240"/>
            <a:ext cx="292608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5000"/>
              </a:lnSpc>
            </a:pPr>
            <a:r>
              <a:rPr sz="1100" b="1">
                <a:solidFill>
                  <a:srgbClr val="0FA966"/>
                </a:solidFill>
              </a:rPr>
              <a:t>●  </a:t>
            </a:r>
            <a:r>
              <a:rPr sz="1100">
                <a:solidFill>
                  <a:srgbClr val="1F2A27"/>
                </a:solidFill>
                <a:latin typeface="Calibri"/>
              </a:rPr>
              <a:t>SLA, digests, at-risk queue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97480" y="5577840"/>
            <a:ext cx="292608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5000"/>
              </a:lnSpc>
            </a:pPr>
            <a:r>
              <a:rPr sz="1100" b="1">
                <a:solidFill>
                  <a:srgbClr val="0FA966"/>
                </a:solidFill>
              </a:rPr>
              <a:t>●  </a:t>
            </a:r>
            <a:r>
              <a:rPr sz="1100">
                <a:solidFill>
                  <a:srgbClr val="1F2A27"/>
                </a:solidFill>
                <a:latin typeface="Calibri"/>
              </a:rPr>
              <a:t>WhatsApp &amp; email templates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97480" y="5806440"/>
            <a:ext cx="292608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5000"/>
              </a:lnSpc>
            </a:pPr>
            <a:r>
              <a:rPr sz="1100" b="1">
                <a:solidFill>
                  <a:srgbClr val="0FA966"/>
                </a:solidFill>
              </a:rPr>
              <a:t>●  </a:t>
            </a:r>
            <a:r>
              <a:rPr sz="1100">
                <a:solidFill>
                  <a:srgbClr val="1F2A27"/>
                </a:solidFill>
                <a:latin typeface="Calibri"/>
              </a:rPr>
              <a:t>Sales leaderboard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97480" y="6035040"/>
            <a:ext cx="292608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5000"/>
              </a:lnSpc>
            </a:pPr>
            <a:r>
              <a:rPr sz="1100" b="1">
                <a:solidFill>
                  <a:srgbClr val="0FA966"/>
                </a:solidFill>
              </a:rPr>
              <a:t>●  </a:t>
            </a:r>
            <a:r>
              <a:rPr sz="1100">
                <a:solidFill>
                  <a:srgbClr val="1F2A27"/>
                </a:solidFill>
                <a:latin typeface="Calibri"/>
              </a:rPr>
              <a:t>Standard support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217920" y="2286000"/>
            <a:ext cx="3566160" cy="4023360"/>
          </a:xfrm>
          <a:prstGeom prst="rect">
            <a:avLst/>
          </a:prstGeom>
          <a:solidFill>
            <a:srgbClr val="0B1E1A"/>
          </a:solidFill>
          <a:ln w="9525">
            <a:solidFill>
              <a:srgbClr val="0FA9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217920" y="2286000"/>
            <a:ext cx="3566160" cy="256032"/>
          </a:xfrm>
          <a:prstGeom prst="rect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0" y="2313432"/>
            <a:ext cx="35661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 i="0">
                <a:solidFill>
                  <a:srgbClr val="FFFFFF"/>
                </a:solidFill>
                <a:latin typeface="Calibri"/>
              </a:rPr>
              <a:t>RECOMMENDED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37960" y="2834640"/>
            <a:ext cx="2926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0FA966"/>
                </a:solidFill>
                <a:latin typeface="Calibri"/>
              </a:rPr>
              <a:t>ADVANCED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37960" y="3200400"/>
            <a:ext cx="292608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0" b="1" i="0">
                <a:solidFill>
                  <a:srgbClr val="FFFFFF"/>
                </a:solidFill>
                <a:latin typeface="Calibri"/>
              </a:rPr>
              <a:t>$599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37960" y="4160519"/>
            <a:ext cx="29260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rgbClr val="C7D3CC"/>
                </a:solidFill>
                <a:latin typeface="Calibri"/>
              </a:rPr>
              <a:t>/month  ·  billed monthly (or −15% annual)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37960" y="4526280"/>
            <a:ext cx="29260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rgbClr val="C7D3CC"/>
                </a:solidFill>
                <a:latin typeface="Calibri"/>
              </a:rPr>
              <a:t>5 seats included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37960" y="4892040"/>
            <a:ext cx="292608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5000"/>
              </a:lnSpc>
            </a:pPr>
            <a:r>
              <a:rPr sz="1100" b="1">
                <a:solidFill>
                  <a:srgbClr val="0FA966"/>
                </a:solidFill>
              </a:rPr>
              <a:t>●  </a:t>
            </a:r>
            <a:r>
              <a:rPr sz="1100">
                <a:solidFill>
                  <a:srgbClr val="FFFFFF"/>
                </a:solidFill>
                <a:latin typeface="Calibri"/>
              </a:rPr>
              <a:t>Everything in Basic, plus: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37960" y="5120640"/>
            <a:ext cx="292608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5000"/>
              </a:lnSpc>
            </a:pPr>
            <a:r>
              <a:rPr sz="1100" b="1">
                <a:solidFill>
                  <a:srgbClr val="0FA966"/>
                </a:solidFill>
              </a:rPr>
              <a:t>●  </a:t>
            </a:r>
            <a:r>
              <a:rPr sz="1100">
                <a:solidFill>
                  <a:srgbClr val="FFFFFF"/>
                </a:solidFill>
                <a:latin typeface="Calibri"/>
              </a:rPr>
              <a:t>Custom domain (whitelabel)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37960" y="5349240"/>
            <a:ext cx="292608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5000"/>
              </a:lnSpc>
            </a:pPr>
            <a:r>
              <a:rPr sz="1100" b="1">
                <a:solidFill>
                  <a:srgbClr val="0FA966"/>
                </a:solidFill>
              </a:rPr>
              <a:t>●  </a:t>
            </a:r>
            <a:r>
              <a:rPr sz="1100">
                <a:solidFill>
                  <a:srgbClr val="FFFFFF"/>
                </a:solidFill>
                <a:latin typeface="Calibri"/>
              </a:rPr>
              <a:t>Custom HTML landing pages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37960" y="5577840"/>
            <a:ext cx="292608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5000"/>
              </a:lnSpc>
            </a:pPr>
            <a:r>
              <a:rPr sz="1100" b="1">
                <a:solidFill>
                  <a:srgbClr val="0FA966"/>
                </a:solidFill>
              </a:rPr>
              <a:t>●  </a:t>
            </a:r>
            <a:r>
              <a:rPr sz="1100">
                <a:solidFill>
                  <a:srgbClr val="FFFFFF"/>
                </a:solidFill>
                <a:latin typeface="Calibri"/>
              </a:rPr>
              <a:t>Priority routing / rules engine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37960" y="5806440"/>
            <a:ext cx="292608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5000"/>
              </a:lnSpc>
            </a:pPr>
            <a:r>
              <a:rPr sz="1100" b="1">
                <a:solidFill>
                  <a:srgbClr val="0FA966"/>
                </a:solidFill>
              </a:rPr>
              <a:t>●  </a:t>
            </a:r>
            <a:r>
              <a:rPr sz="1100">
                <a:solidFill>
                  <a:srgbClr val="FFFFFF"/>
                </a:solidFill>
                <a:latin typeface="Calibri"/>
              </a:rPr>
              <a:t>Digest scheduler (daily + weekly)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37960" y="6035040"/>
            <a:ext cx="292608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5000"/>
              </a:lnSpc>
            </a:pPr>
            <a:r>
              <a:rPr sz="1100" b="1">
                <a:solidFill>
                  <a:srgbClr val="0FA966"/>
                </a:solidFill>
              </a:rPr>
              <a:t>●  </a:t>
            </a:r>
            <a:r>
              <a:rPr sz="1100">
                <a:solidFill>
                  <a:srgbClr val="FFFFFF"/>
                </a:solidFill>
                <a:latin typeface="Calibri"/>
              </a:rPr>
              <a:t>Priority support &amp; onboarding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5800" y="6035040"/>
            <a:ext cx="10515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0" i="0">
                <a:solidFill>
                  <a:srgbClr val="64746F"/>
                </a:solidFill>
                <a:latin typeface="Calibri"/>
              </a:rPr>
              <a:t>Extra sales seats: $49 / seat / month  ·  Free 14-day trial  ·  No credit card required to start.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lphorix-word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2935" y="411480"/>
            <a:ext cx="1103782" cy="2926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502920"/>
            <a:ext cx="54864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057648"/>
                </a:solidFill>
                <a:latin typeface="Calibri"/>
              </a:rPr>
              <a:t>11 · WHAT'S NEXT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7772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 i="0">
                <a:solidFill>
                  <a:srgbClr val="0B1E1A"/>
                </a:solidFill>
                <a:latin typeface="Calibri"/>
              </a:rPr>
              <a:t>Product roadmap — the next 90 days.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73952"/>
            <a:ext cx="12191695" cy="6350"/>
          </a:xfrm>
          <a:prstGeom prst="rect">
            <a:avLst/>
          </a:prstGeom>
          <a:solidFill>
            <a:srgbClr val="E2E5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6547104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4746F"/>
                </a:solidFill>
                <a:latin typeface="Calibri"/>
              </a:rPr>
              <a:t>Alphorix · Marketing CRM for Forex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05695" y="6547104"/>
            <a:ext cx="1737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4746F"/>
                </a:solidFill>
                <a:latin typeface="Calibri"/>
              </a:rPr>
              <a:t>12 / 14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2331720"/>
            <a:ext cx="3520440" cy="3520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" y="2606040"/>
            <a:ext cx="3017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 i="0">
                <a:solidFill>
                  <a:srgbClr val="057648"/>
                </a:solidFill>
                <a:latin typeface="Calibri"/>
              </a:rPr>
              <a:t>Q1 · SHIPPED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3017520"/>
            <a:ext cx="301752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rgbClr val="0B1E1A"/>
                </a:solidFill>
                <a:latin typeface="Calibri"/>
              </a:rPr>
              <a:t>Sales leaderboard, health scores &amp; smart priority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20" y="4526280"/>
            <a:ext cx="301752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0" i="0">
                <a:solidFill>
                  <a:srgbClr val="1F2A27"/>
                </a:solidFill>
                <a:latin typeface="Calibri"/>
              </a:rPr>
              <a:t>MFA for every role, invite emails, per-workspace client analytics.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434839" y="2331720"/>
            <a:ext cx="3520440" cy="3520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709159" y="2606040"/>
            <a:ext cx="3017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 i="0">
                <a:solidFill>
                  <a:srgbClr val="0FA966"/>
                </a:solidFill>
                <a:latin typeface="Calibri"/>
              </a:rPr>
              <a:t>Q2 · BUILDING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09159" y="3017520"/>
            <a:ext cx="301752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rgbClr val="0B1E1A"/>
                </a:solidFill>
                <a:latin typeface="Calibri"/>
              </a:rPr>
              <a:t>AI Sales Assistant (LLM 'suggest next action')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9159" y="4526280"/>
            <a:ext cx="301752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0" i="0">
                <a:solidFill>
                  <a:srgbClr val="1F2A27"/>
                </a:solidFill>
                <a:latin typeface="Calibri"/>
              </a:rPr>
              <a:t>Click-to-call, voice-note transcripts, browser push notifications.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183878" y="2331720"/>
            <a:ext cx="3520440" cy="3520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58198" y="2606040"/>
            <a:ext cx="3017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 i="0">
                <a:solidFill>
                  <a:srgbClr val="64746F"/>
                </a:solidFill>
                <a:latin typeface="Calibri"/>
              </a:rPr>
              <a:t>Q3 · PLANNED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58198" y="3017520"/>
            <a:ext cx="301752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rgbClr val="0B1E1A"/>
                </a:solidFill>
                <a:latin typeface="Calibri"/>
              </a:rPr>
              <a:t>Public marketplace + IB attribution engine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58198" y="4526280"/>
            <a:ext cx="301752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0" i="0">
                <a:solidFill>
                  <a:srgbClr val="1F2A27"/>
                </a:solidFill>
                <a:latin typeface="Calibri"/>
              </a:rPr>
              <a:t>Multi-broker introducers, per-partner revenue share, mobile app.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lphorix-word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2935" y="411480"/>
            <a:ext cx="1103782" cy="2926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502920"/>
            <a:ext cx="54864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057648"/>
                </a:solidFill>
                <a:latin typeface="Calibri"/>
              </a:rPr>
              <a:t>12 · OUR PROMISE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7772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 i="0">
                <a:solidFill>
                  <a:srgbClr val="0B1E1A"/>
                </a:solidFill>
                <a:latin typeface="Calibri"/>
              </a:rPr>
              <a:t>What you get when you sign with us.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73952"/>
            <a:ext cx="12191695" cy="6350"/>
          </a:xfrm>
          <a:prstGeom prst="rect">
            <a:avLst/>
          </a:prstGeom>
          <a:solidFill>
            <a:srgbClr val="E2E5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6547104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4746F"/>
                </a:solidFill>
                <a:latin typeface="Calibri"/>
              </a:rPr>
              <a:t>Alphorix · Marketing CRM for Forex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05695" y="6547104"/>
            <a:ext cx="1737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4746F"/>
                </a:solidFill>
                <a:latin typeface="Calibri"/>
              </a:rPr>
              <a:t>13 / 14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2286000"/>
            <a:ext cx="5394960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85800" y="2286000"/>
            <a:ext cx="146304" cy="1280160"/>
          </a:xfrm>
          <a:prstGeom prst="rect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2468880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0B1E1A"/>
                </a:solidFill>
                <a:latin typeface="Calibri"/>
              </a:rPr>
              <a:t>Live in 10 minutes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2880360"/>
            <a:ext cx="48463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 i="0">
                <a:solidFill>
                  <a:srgbClr val="64746F"/>
                </a:solidFill>
                <a:latin typeface="Calibri"/>
              </a:rPr>
              <a:t>From signup to first lead — we hold the stopwatch with you.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17920" y="2286000"/>
            <a:ext cx="5394960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2286000"/>
            <a:ext cx="146304" cy="1280160"/>
          </a:xfrm>
          <a:prstGeom prst="rect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0" y="2468880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0B1E1A"/>
                </a:solidFill>
                <a:latin typeface="Calibri"/>
              </a:rPr>
              <a:t>Zero setup fee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80" y="2880360"/>
            <a:ext cx="48463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 i="0">
                <a:solidFill>
                  <a:srgbClr val="64746F"/>
                </a:solidFill>
                <a:latin typeface="Calibri"/>
              </a:rPr>
              <a:t>No mandatory professional-services engagement. Ever.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5800" y="3703320"/>
            <a:ext cx="5394960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85800" y="3703320"/>
            <a:ext cx="146304" cy="1280160"/>
          </a:xfrm>
          <a:prstGeom prst="rect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51560" y="3886200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0B1E1A"/>
                </a:solidFill>
                <a:latin typeface="Calibri"/>
              </a:rPr>
              <a:t>Migrations included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1560" y="4297680"/>
            <a:ext cx="48463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 i="0">
                <a:solidFill>
                  <a:srgbClr val="64746F"/>
                </a:solidFill>
                <a:latin typeface="Calibri"/>
              </a:rPr>
              <a:t>Basic CSV/API imports from your old CRM at no extra cost.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217920" y="3703320"/>
            <a:ext cx="5394960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217920" y="3703320"/>
            <a:ext cx="146304" cy="1280160"/>
          </a:xfrm>
          <a:prstGeom prst="rect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83680" y="3886200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0B1E1A"/>
                </a:solidFill>
                <a:latin typeface="Calibri"/>
              </a:rPr>
              <a:t>Founder-led support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83680" y="4297680"/>
            <a:ext cx="48463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 i="0">
                <a:solidFill>
                  <a:srgbClr val="64746F"/>
                </a:solidFill>
                <a:latin typeface="Calibri"/>
              </a:rPr>
              <a:t>Product decisions and support both come from the same team.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5800" y="5120640"/>
            <a:ext cx="5394960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85800" y="5120640"/>
            <a:ext cx="146304" cy="1280160"/>
          </a:xfrm>
          <a:prstGeom prst="rect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51560" y="5303520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0B1E1A"/>
                </a:solidFill>
                <a:latin typeface="Calibri"/>
              </a:rPr>
              <a:t>Cancel any time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51560" y="5715000"/>
            <a:ext cx="48463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 i="0">
                <a:solidFill>
                  <a:srgbClr val="64746F"/>
                </a:solidFill>
                <a:latin typeface="Calibri"/>
              </a:rPr>
              <a:t>No annual lock-ins on the monthly plan. Full data export.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217920" y="5120640"/>
            <a:ext cx="5394960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217920" y="5120640"/>
            <a:ext cx="146304" cy="1280160"/>
          </a:xfrm>
          <a:prstGeom prst="rect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83680" y="5303520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0B1E1A"/>
                </a:solidFill>
                <a:latin typeface="Calibri"/>
              </a:rPr>
              <a:t>Direct roadmap input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83680" y="5715000"/>
            <a:ext cx="48463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 i="0">
                <a:solidFill>
                  <a:srgbClr val="64746F"/>
                </a:solidFill>
                <a:latin typeface="Calibri"/>
              </a:rPr>
              <a:t>Every paying customer gets a monthly product call.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E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3246120"/>
            <a:ext cx="12191695" cy="54864"/>
          </a:xfrm>
          <a:prstGeom prst="rect">
            <a:avLst/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lphorix-wordmark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2586990" cy="685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1554480"/>
            <a:ext cx="10789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0FA966"/>
                </a:solidFill>
                <a:latin typeface="Calibri"/>
              </a:rPr>
              <a:t>READY TO SEE ALPHORIX IN ACTION?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965960"/>
            <a:ext cx="1078992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4400" b="1" i="0">
                <a:solidFill>
                  <a:srgbClr val="FFFFFF"/>
                </a:solidFill>
                <a:latin typeface="Calibri"/>
              </a:rPr>
              <a:t>Start your 14-day free trial
or book a 20-minute product tour.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3794760"/>
            <a:ext cx="2743200" cy="685800"/>
          </a:xfrm>
          <a:prstGeom prst="roundRect">
            <a:avLst>
              <a:gd name="adj" fmla="val 50000"/>
            </a:avLst>
          </a:prstGeom>
          <a:solidFill>
            <a:srgbClr val="0FA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b="1" sz="1500">
                <a:solidFill>
                  <a:srgbClr val="FFFFFF"/>
                </a:solidFill>
                <a:latin typeface="Calibri"/>
              </a:rPr>
              <a:t>alphorix.net/signup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657600" y="3794760"/>
            <a:ext cx="2926080" cy="685800"/>
          </a:xfrm>
          <a:prstGeom prst="roundRect">
            <a:avLst>
              <a:gd name="adj" fmla="val 50000"/>
            </a:avLst>
          </a:prstGeom>
          <a:solidFill>
            <a:srgbClr val="1F2A27"/>
          </a:solidFill>
          <a:ln w="12700">
            <a:solidFill>
              <a:srgbClr val="0FA9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b="1" sz="1500">
                <a:solidFill>
                  <a:srgbClr val="FFFFFF"/>
                </a:solidFill>
                <a:latin typeface="Calibri"/>
              </a:rPr>
              <a:t>alphorix.net/contact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937760"/>
            <a:ext cx="107899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0FA966"/>
                </a:solidFill>
                <a:latin typeface="Calibri"/>
              </a:rPr>
              <a:t>GET IN TOUCH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5349240"/>
            <a:ext cx="5029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 i="0">
                <a:solidFill>
                  <a:srgbClr val="889891"/>
                </a:solidFill>
                <a:latin typeface="Calibri"/>
              </a:rPr>
              <a:t>ABU DHABI OFFICE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5623560"/>
            <a:ext cx="5029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FFFFFF"/>
                </a:solidFill>
                <a:latin typeface="Calibri"/>
              </a:rPr>
              <a:t>Abu Dhabi, United Arab Emirates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989320"/>
            <a:ext cx="5029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0FA966"/>
                </a:solidFill>
                <a:latin typeface="Calibri"/>
              </a:rPr>
              <a:t>+971 50 699 75 05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63640" y="5349240"/>
            <a:ext cx="5029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 i="0">
                <a:solidFill>
                  <a:srgbClr val="889891"/>
                </a:solidFill>
                <a:latin typeface="Calibri"/>
              </a:rPr>
              <a:t>LONDON OFFICE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63640" y="5623560"/>
            <a:ext cx="5029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FFFFFF"/>
                </a:solidFill>
                <a:latin typeface="Calibri"/>
              </a:rPr>
              <a:t>Level 1, One Mayfair Place, Mayfair, London, W1J 8AJ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63640" y="5989320"/>
            <a:ext cx="5029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0FA966"/>
                </a:solidFill>
                <a:latin typeface="Calibri"/>
              </a:rPr>
              <a:t>+44 7988 975 205  ·  info@alphorix.net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